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2" r:id="rId2"/>
    <p:sldId id="299" r:id="rId3"/>
    <p:sldId id="300" r:id="rId4"/>
    <p:sldId id="281" r:id="rId5"/>
    <p:sldId id="287" r:id="rId6"/>
    <p:sldId id="289" r:id="rId7"/>
    <p:sldId id="290" r:id="rId8"/>
    <p:sldId id="292" r:id="rId9"/>
    <p:sldId id="283" r:id="rId10"/>
    <p:sldId id="293" r:id="rId11"/>
    <p:sldId id="294" r:id="rId12"/>
    <p:sldId id="297" r:id="rId13"/>
    <p:sldId id="296" r:id="rId14"/>
    <p:sldId id="298" r:id="rId15"/>
    <p:sldId id="286" r:id="rId16"/>
    <p:sldId id="285" r:id="rId17"/>
    <p:sldId id="301" r:id="rId18"/>
    <p:sldId id="302" r:id="rId19"/>
    <p:sldId id="284" r:id="rId20"/>
    <p:sldId id="306" r:id="rId21"/>
    <p:sldId id="303" r:id="rId22"/>
    <p:sldId id="311" r:id="rId23"/>
    <p:sldId id="307" r:id="rId24"/>
    <p:sldId id="310" r:id="rId25"/>
    <p:sldId id="30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0A7F762-71AE-440A-8851-829D5F75956B}"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637D64-A9B6-4EAB-BBC8-E1F64C8C4B7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7F762-71AE-440A-8851-829D5F75956B}"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347804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7F762-71AE-440A-8851-829D5F75956B}"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637D64-A9B6-4EAB-BBC8-E1F64C8C4B7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12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7F762-71AE-440A-8851-829D5F75956B}"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77418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7F762-71AE-440A-8851-829D5F75956B}" type="datetimeFigureOut">
              <a:rPr lang="en-US" smtClean="0"/>
              <a:t>9/9/2022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637D64-A9B6-4EAB-BBC8-E1F64C8C4B7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29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A7F762-71AE-440A-8851-829D5F75956B}"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87536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A7F762-71AE-440A-8851-829D5F75956B}" type="datetimeFigureOut">
              <a:rPr lang="en-US" smtClean="0"/>
              <a:t>9/9/2022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248629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A7F762-71AE-440A-8851-829D5F75956B}" type="datetimeFigureOut">
              <a:rPr lang="en-US" smtClean="0"/>
              <a:t>9/9/2022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305290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7F762-71AE-440A-8851-829D5F75956B}" type="datetimeFigureOut">
              <a:rPr lang="en-US" smtClean="0"/>
              <a:t>9/9/2022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289734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7F762-71AE-440A-8851-829D5F75956B}"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637D64-A9B6-4EAB-BBC8-E1F64C8C4B73}" type="slidenum">
              <a:rPr lang="en-US" smtClean="0"/>
              <a:t>‹#›</a:t>
            </a:fld>
            <a:endParaRPr lang="en-US"/>
          </a:p>
        </p:txBody>
      </p:sp>
    </p:spTree>
    <p:extLst>
      <p:ext uri="{BB962C8B-B14F-4D97-AF65-F5344CB8AC3E}">
        <p14:creationId xmlns:p14="http://schemas.microsoft.com/office/powerpoint/2010/main" val="4137300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A7F762-71AE-440A-8851-829D5F75956B}" type="datetimeFigureOut">
              <a:rPr lang="en-US" smtClean="0"/>
              <a:t>9/9/2022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637D64-A9B6-4EAB-BBC8-E1F64C8C4B7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089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0A7F762-71AE-440A-8851-829D5F75956B}" type="datetimeFigureOut">
              <a:rPr lang="en-US" smtClean="0"/>
              <a:t>9/9/2022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F637D64-A9B6-4EAB-BBC8-E1F64C8C4B7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48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2108.12238" TargetMode="External"/><Relationship Id="rId2" Type="http://schemas.openxmlformats.org/officeDocument/2006/relationships/hyperlink" Target="https://arxiv.org/abs/2108.11482"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E098B-B346-88AB-5F72-EFC26F6DC973}"/>
              </a:ext>
            </a:extLst>
          </p:cNvPr>
          <p:cNvSpPr>
            <a:spLocks noGrp="1"/>
          </p:cNvSpPr>
          <p:nvPr>
            <p:ph type="ctrTitle"/>
          </p:nvPr>
        </p:nvSpPr>
        <p:spPr/>
        <p:txBody>
          <a:bodyPr>
            <a:normAutofit/>
          </a:bodyPr>
          <a:lstStyle/>
          <a:p>
            <a:r>
              <a:rPr lang="en-US" dirty="0"/>
              <a:t>PM 2.5 forecasting in New </a:t>
            </a:r>
            <a:r>
              <a:rPr lang="en-US" dirty="0" err="1"/>
              <a:t>delhi</a:t>
            </a:r>
            <a:r>
              <a:rPr lang="en-US" dirty="0"/>
              <a:t> using Graph Neural Networks</a:t>
            </a:r>
          </a:p>
        </p:txBody>
      </p:sp>
      <p:sp>
        <p:nvSpPr>
          <p:cNvPr id="3" name="Subtitle 2">
            <a:extLst>
              <a:ext uri="{FF2B5EF4-FFF2-40B4-BE49-F238E27FC236}">
                <a16:creationId xmlns:a16="http://schemas.microsoft.com/office/drawing/2014/main" id="{317B7010-D71C-99EB-F790-8476987CD4D7}"/>
              </a:ext>
            </a:extLst>
          </p:cNvPr>
          <p:cNvSpPr>
            <a:spLocks noGrp="1"/>
          </p:cNvSpPr>
          <p:nvPr>
            <p:ph type="subTitle" idx="1"/>
          </p:nvPr>
        </p:nvSpPr>
        <p:spPr>
          <a:xfrm>
            <a:off x="8610600" y="4960137"/>
            <a:ext cx="3124200" cy="1463040"/>
          </a:xfrm>
        </p:spPr>
        <p:txBody>
          <a:bodyPr/>
          <a:lstStyle/>
          <a:p>
            <a:r>
              <a:rPr lang="en-US" dirty="0"/>
              <a:t>Kacper Wyrwal s2031209@ed.ac.uk</a:t>
            </a:r>
          </a:p>
          <a:p>
            <a:r>
              <a:rPr lang="en-US" dirty="0">
                <a:solidFill>
                  <a:schemeClr val="tx1">
                    <a:lumMod val="50000"/>
                    <a:lumOff val="50000"/>
                  </a:schemeClr>
                </a:solidFill>
              </a:rPr>
              <a:t>May-July 2022 </a:t>
            </a:r>
          </a:p>
        </p:txBody>
      </p:sp>
    </p:spTree>
    <p:extLst>
      <p:ext uri="{BB962C8B-B14F-4D97-AF65-F5344CB8AC3E}">
        <p14:creationId xmlns:p14="http://schemas.microsoft.com/office/powerpoint/2010/main" val="3037522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1F75-AFCE-8AD3-6AEE-E7E35B3DBE93}"/>
              </a:ext>
            </a:extLst>
          </p:cNvPr>
          <p:cNvSpPr>
            <a:spLocks noGrp="1"/>
          </p:cNvSpPr>
          <p:nvPr>
            <p:ph type="title"/>
          </p:nvPr>
        </p:nvSpPr>
        <p:spPr/>
        <p:txBody>
          <a:bodyPr/>
          <a:lstStyle/>
          <a:p>
            <a:r>
              <a:rPr lang="en-US" b="1" dirty="0"/>
              <a:t>DAPHNE </a:t>
            </a:r>
            <a:r>
              <a:rPr lang="en-US" dirty="0"/>
              <a:t>dataset</a:t>
            </a:r>
            <a:endParaRPr lang="en-US" b="1" dirty="0"/>
          </a:p>
        </p:txBody>
      </p:sp>
      <p:sp>
        <p:nvSpPr>
          <p:cNvPr id="4" name="TextBox 3">
            <a:extLst>
              <a:ext uri="{FF2B5EF4-FFF2-40B4-BE49-F238E27FC236}">
                <a16:creationId xmlns:a16="http://schemas.microsoft.com/office/drawing/2014/main" id="{77EE7E1C-CA0A-31BD-7C0D-A17DA93BD763}"/>
              </a:ext>
            </a:extLst>
          </p:cNvPr>
          <p:cNvSpPr txBox="1"/>
          <p:nvPr/>
        </p:nvSpPr>
        <p:spPr>
          <a:xfrm>
            <a:off x="751840" y="1910847"/>
            <a:ext cx="6400800" cy="2585323"/>
          </a:xfrm>
          <a:prstGeom prst="rect">
            <a:avLst/>
          </a:prstGeom>
          <a:noFill/>
        </p:spPr>
        <p:txBody>
          <a:bodyPr wrap="square" rtlCol="0">
            <a:spAutoFit/>
          </a:bodyPr>
          <a:lstStyle/>
          <a:p>
            <a:r>
              <a:rPr lang="en-US" dirty="0"/>
              <a:t>Raw DAPHNE data contains a lot of outliers; thus, we clean of columns of interest:</a:t>
            </a:r>
          </a:p>
          <a:p>
            <a:pPr marL="285750" indent="-285750">
              <a:buFont typeface="Arial" panose="020B0604020202020204" pitchFamily="34" charset="0"/>
              <a:buChar char="•"/>
            </a:pPr>
            <a:r>
              <a:rPr lang="en-US" b="1" dirty="0"/>
              <a:t>PM 2.5 </a:t>
            </a:r>
            <a:r>
              <a:rPr lang="en-US" dirty="0"/>
              <a:t>– remove all values below 0 or above 1000. We choose not to task the GNN with learning short term spikes in PM 2.5.</a:t>
            </a:r>
          </a:p>
          <a:p>
            <a:pPr marL="285750" indent="-285750">
              <a:buFont typeface="Arial" panose="020B0604020202020204" pitchFamily="34" charset="0"/>
              <a:buChar char="•"/>
            </a:pPr>
            <a:r>
              <a:rPr lang="en-US" b="1" dirty="0"/>
              <a:t>GPS longitude</a:t>
            </a:r>
            <a:r>
              <a:rPr lang="en-US" dirty="0"/>
              <a:t> – remove values more than 0.5º from the longitude of New Delhi (77.2167º). </a:t>
            </a:r>
          </a:p>
          <a:p>
            <a:pPr marL="285750" indent="-285750">
              <a:buFont typeface="Arial" panose="020B0604020202020204" pitchFamily="34" charset="0"/>
              <a:buChar char="•"/>
            </a:pPr>
            <a:r>
              <a:rPr lang="en-US" b="1" dirty="0"/>
              <a:t>GPS latitude </a:t>
            </a:r>
            <a:r>
              <a:rPr lang="en-US" dirty="0"/>
              <a:t>– remove values more than 0.4º from the latitude of New Delhi (28.6448º). </a:t>
            </a:r>
          </a:p>
          <a:p>
            <a:pPr marL="285750" indent="-285750">
              <a:buFont typeface="Arial" panose="020B0604020202020204" pitchFamily="34" charset="0"/>
              <a:buChar char="•"/>
            </a:pPr>
            <a:endParaRPr lang="en-US" b="1" dirty="0"/>
          </a:p>
        </p:txBody>
      </p:sp>
      <p:pic>
        <p:nvPicPr>
          <p:cNvPr id="6" name="Picture 5" descr="A picture containing text, needle&#10;&#10;Description automatically generated">
            <a:extLst>
              <a:ext uri="{FF2B5EF4-FFF2-40B4-BE49-F238E27FC236}">
                <a16:creationId xmlns:a16="http://schemas.microsoft.com/office/drawing/2014/main" id="{7A7B3F01-86B9-158D-2FC9-105185DD7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9" y="4146002"/>
            <a:ext cx="5598159" cy="2711998"/>
          </a:xfrm>
          <a:prstGeom prst="rect">
            <a:avLst/>
          </a:prstGeom>
        </p:spPr>
      </p:pic>
      <p:pic>
        <p:nvPicPr>
          <p:cNvPr id="8" name="Picture 7" descr="A picture containing text, crossword puzzle&#10;&#10;Description automatically generated">
            <a:extLst>
              <a:ext uri="{FF2B5EF4-FFF2-40B4-BE49-F238E27FC236}">
                <a16:creationId xmlns:a16="http://schemas.microsoft.com/office/drawing/2014/main" id="{4F03AAA4-16CA-B4A3-DFD5-15B34CF8E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4146002"/>
            <a:ext cx="5598159" cy="2711998"/>
          </a:xfrm>
          <a:prstGeom prst="rect">
            <a:avLst/>
          </a:prstGeom>
        </p:spPr>
      </p:pic>
      <p:pic>
        <p:nvPicPr>
          <p:cNvPr id="10" name="Picture 9" descr="Table&#10;&#10;Description automatically generated with low confidence">
            <a:extLst>
              <a:ext uri="{FF2B5EF4-FFF2-40B4-BE49-F238E27FC236}">
                <a16:creationId xmlns:a16="http://schemas.microsoft.com/office/drawing/2014/main" id="{15A6D763-D4A3-02B2-CCDE-00A9471FD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640" y="1502620"/>
            <a:ext cx="4485560" cy="2392299"/>
          </a:xfrm>
          <a:prstGeom prst="rect">
            <a:avLst/>
          </a:prstGeom>
        </p:spPr>
      </p:pic>
      <p:sp>
        <p:nvSpPr>
          <p:cNvPr id="11" name="TextBox 10">
            <a:extLst>
              <a:ext uri="{FF2B5EF4-FFF2-40B4-BE49-F238E27FC236}">
                <a16:creationId xmlns:a16="http://schemas.microsoft.com/office/drawing/2014/main" id="{37AACCC8-466F-4C7A-E0F6-5E7C3B35692B}"/>
              </a:ext>
            </a:extLst>
          </p:cNvPr>
          <p:cNvSpPr txBox="1"/>
          <p:nvPr/>
        </p:nvSpPr>
        <p:spPr>
          <a:xfrm>
            <a:off x="7315200" y="3838225"/>
            <a:ext cx="4323000" cy="307777"/>
          </a:xfrm>
          <a:prstGeom prst="rect">
            <a:avLst/>
          </a:prstGeom>
          <a:noFill/>
        </p:spPr>
        <p:txBody>
          <a:bodyPr wrap="square" rtlCol="0">
            <a:spAutoFit/>
          </a:bodyPr>
          <a:lstStyle/>
          <a:p>
            <a:pPr algn="ctr"/>
            <a:r>
              <a:rPr lang="en-US" sz="1400" dirty="0"/>
              <a:t>PM 2.5 readings above 1000 are mostly spikes.</a:t>
            </a:r>
          </a:p>
        </p:txBody>
      </p:sp>
      <p:sp>
        <p:nvSpPr>
          <p:cNvPr id="12" name="Arrow: Right 11">
            <a:extLst>
              <a:ext uri="{FF2B5EF4-FFF2-40B4-BE49-F238E27FC236}">
                <a16:creationId xmlns:a16="http://schemas.microsoft.com/office/drawing/2014/main" id="{F2F7143F-554E-A0FD-D556-7A923731A145}"/>
              </a:ext>
            </a:extLst>
          </p:cNvPr>
          <p:cNvSpPr/>
          <p:nvPr/>
        </p:nvSpPr>
        <p:spPr>
          <a:xfrm>
            <a:off x="6238240" y="5384800"/>
            <a:ext cx="538479"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32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A7FC962-52B4-D6D7-FF80-8531EBFE7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441" y="1790720"/>
            <a:ext cx="7274560" cy="3637280"/>
          </a:xfrm>
          <a:prstGeom prst="rect">
            <a:avLst/>
          </a:prstGeom>
        </p:spPr>
      </p:pic>
      <p:sp>
        <p:nvSpPr>
          <p:cNvPr id="2" name="Title 1">
            <a:extLst>
              <a:ext uri="{FF2B5EF4-FFF2-40B4-BE49-F238E27FC236}">
                <a16:creationId xmlns:a16="http://schemas.microsoft.com/office/drawing/2014/main" id="{280824FA-6F00-787E-E41E-1672466E5258}"/>
              </a:ext>
            </a:extLst>
          </p:cNvPr>
          <p:cNvSpPr>
            <a:spLocks noGrp="1"/>
          </p:cNvSpPr>
          <p:nvPr>
            <p:ph type="title"/>
          </p:nvPr>
        </p:nvSpPr>
        <p:spPr/>
        <p:txBody>
          <a:bodyPr/>
          <a:lstStyle/>
          <a:p>
            <a:r>
              <a:rPr lang="en-US" b="1" dirty="0"/>
              <a:t>CPCB </a:t>
            </a:r>
            <a:r>
              <a:rPr lang="en-US" dirty="0"/>
              <a:t>dataset</a:t>
            </a:r>
            <a:endParaRPr lang="en-US" b="1" dirty="0"/>
          </a:p>
        </p:txBody>
      </p:sp>
      <p:sp>
        <p:nvSpPr>
          <p:cNvPr id="4" name="TextBox 3">
            <a:extLst>
              <a:ext uri="{FF2B5EF4-FFF2-40B4-BE49-F238E27FC236}">
                <a16:creationId xmlns:a16="http://schemas.microsoft.com/office/drawing/2014/main" id="{704F11BE-B0ED-8CCF-8B7B-56749802B43E}"/>
              </a:ext>
            </a:extLst>
          </p:cNvPr>
          <p:cNvSpPr txBox="1"/>
          <p:nvPr/>
        </p:nvSpPr>
        <p:spPr>
          <a:xfrm>
            <a:off x="772160" y="2011680"/>
            <a:ext cx="4693920" cy="3416320"/>
          </a:xfrm>
          <a:prstGeom prst="rect">
            <a:avLst/>
          </a:prstGeom>
          <a:noFill/>
        </p:spPr>
        <p:txBody>
          <a:bodyPr wrap="square" rtlCol="0">
            <a:spAutoFit/>
          </a:bodyPr>
          <a:lstStyle/>
          <a:p>
            <a:r>
              <a:rPr lang="en-US" dirty="0"/>
              <a:t>The quality of the CPCB dataset is very high; thus, we only need to combine all the files of individual stations as follows:</a:t>
            </a:r>
          </a:p>
          <a:p>
            <a:pPr marL="342900" indent="-342900">
              <a:buFont typeface="+mj-lt"/>
              <a:buAutoNum type="arabicPeriod"/>
            </a:pPr>
            <a:r>
              <a:rPr lang="en-US" dirty="0"/>
              <a:t>We transform the files in the June-July directory into format consistent with other files. </a:t>
            </a:r>
          </a:p>
          <a:p>
            <a:pPr marL="342900" indent="-342900">
              <a:buFont typeface="+mj-lt"/>
              <a:buAutoNum type="arabicPeriod"/>
            </a:pPr>
            <a:r>
              <a:rPr lang="en-US" dirty="0"/>
              <a:t>We combine the files in each time period directory, adding station name to each row.</a:t>
            </a:r>
          </a:p>
          <a:p>
            <a:pPr marL="342900" indent="-342900">
              <a:buFont typeface="+mj-lt"/>
              <a:buAutoNum type="arabicPeriod"/>
            </a:pPr>
            <a:r>
              <a:rPr lang="en-US" dirty="0"/>
              <a:t>We merge the combined files of each time period. </a:t>
            </a:r>
          </a:p>
          <a:p>
            <a:pPr marL="342900" indent="-342900">
              <a:buFont typeface="+mj-lt"/>
              <a:buAutoNum type="arabicPeriod"/>
            </a:pPr>
            <a:r>
              <a:rPr lang="en-US" dirty="0"/>
              <a:t>For each row we swap the station name for GPS coordinates of the station.</a:t>
            </a:r>
          </a:p>
        </p:txBody>
      </p:sp>
      <p:sp>
        <p:nvSpPr>
          <p:cNvPr id="7" name="TextBox 6">
            <a:extLst>
              <a:ext uri="{FF2B5EF4-FFF2-40B4-BE49-F238E27FC236}">
                <a16:creationId xmlns:a16="http://schemas.microsoft.com/office/drawing/2014/main" id="{B4AAA58A-3213-0156-4AA2-509FBB9EFC8F}"/>
              </a:ext>
            </a:extLst>
          </p:cNvPr>
          <p:cNvSpPr txBox="1"/>
          <p:nvPr/>
        </p:nvSpPr>
        <p:spPr>
          <a:xfrm>
            <a:off x="5384800" y="5428000"/>
            <a:ext cx="6360160" cy="646331"/>
          </a:xfrm>
          <a:prstGeom prst="rect">
            <a:avLst/>
          </a:prstGeom>
          <a:noFill/>
        </p:spPr>
        <p:txBody>
          <a:bodyPr wrap="square" rtlCol="0">
            <a:spAutoFit/>
          </a:bodyPr>
          <a:lstStyle/>
          <a:p>
            <a:r>
              <a:rPr lang="en-US" dirty="0"/>
              <a:t>The CPCB dataset is already well behaved; however, one might still want to remove PM 2.5 values above a 1000.</a:t>
            </a:r>
          </a:p>
        </p:txBody>
      </p:sp>
    </p:spTree>
    <p:extLst>
      <p:ext uri="{BB962C8B-B14F-4D97-AF65-F5344CB8AC3E}">
        <p14:creationId xmlns:p14="http://schemas.microsoft.com/office/powerpoint/2010/main" val="311130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2E9B-AE7F-2338-A87A-10825999E479}"/>
              </a:ext>
            </a:extLst>
          </p:cNvPr>
          <p:cNvSpPr>
            <a:spLocks noGrp="1"/>
          </p:cNvSpPr>
          <p:nvPr>
            <p:ph type="title"/>
          </p:nvPr>
        </p:nvSpPr>
        <p:spPr/>
        <p:txBody>
          <a:bodyPr/>
          <a:lstStyle/>
          <a:p>
            <a:r>
              <a:rPr lang="en-US" b="1" dirty="0"/>
              <a:t>Weather </a:t>
            </a:r>
            <a:r>
              <a:rPr lang="en-US" dirty="0"/>
              <a:t>dataset</a:t>
            </a:r>
            <a:endParaRPr lang="en-US" b="1" dirty="0"/>
          </a:p>
        </p:txBody>
      </p:sp>
      <p:sp>
        <p:nvSpPr>
          <p:cNvPr id="6" name="TextBox 5">
            <a:extLst>
              <a:ext uri="{FF2B5EF4-FFF2-40B4-BE49-F238E27FC236}">
                <a16:creationId xmlns:a16="http://schemas.microsoft.com/office/drawing/2014/main" id="{C0304400-5202-9A6D-6A39-84BDE0D1BB63}"/>
              </a:ext>
            </a:extLst>
          </p:cNvPr>
          <p:cNvSpPr txBox="1"/>
          <p:nvPr/>
        </p:nvSpPr>
        <p:spPr>
          <a:xfrm>
            <a:off x="772160" y="1920864"/>
            <a:ext cx="5191760" cy="2031325"/>
          </a:xfrm>
          <a:prstGeom prst="rect">
            <a:avLst/>
          </a:prstGeom>
          <a:noFill/>
        </p:spPr>
        <p:txBody>
          <a:bodyPr wrap="square" rtlCol="0">
            <a:spAutoFit/>
          </a:bodyPr>
          <a:lstStyle/>
          <a:p>
            <a:r>
              <a:rPr lang="en-US" dirty="0"/>
              <a:t>The quality of the weather dataset is very high; thus, we only numerically encoded values in certain columns:</a:t>
            </a:r>
          </a:p>
          <a:p>
            <a:pPr marL="285750" indent="-285750">
              <a:buFont typeface="Arial" panose="020B0604020202020204" pitchFamily="34" charset="0"/>
              <a:buChar char="•"/>
            </a:pPr>
            <a:r>
              <a:rPr lang="en-US" b="1" dirty="0"/>
              <a:t>Visibility </a:t>
            </a:r>
            <a:r>
              <a:rPr lang="en-US" dirty="0"/>
              <a:t>and </a:t>
            </a:r>
            <a:r>
              <a:rPr lang="en-US" b="1" dirty="0"/>
              <a:t>Wind Speed </a:t>
            </a:r>
            <a:r>
              <a:rPr lang="en-US" dirty="0"/>
              <a:t>– string values stripped retaining only numeric components</a:t>
            </a:r>
          </a:p>
          <a:p>
            <a:pPr marL="285750" indent="-285750">
              <a:buFont typeface="Arial" panose="020B0604020202020204" pitchFamily="34" charset="0"/>
              <a:buChar char="•"/>
            </a:pPr>
            <a:r>
              <a:rPr lang="en-US" b="1" dirty="0"/>
              <a:t>Wind Direction </a:t>
            </a:r>
            <a:r>
              <a:rPr lang="en-US" dirty="0"/>
              <a:t>- one-hot encoded</a:t>
            </a:r>
          </a:p>
          <a:p>
            <a:pPr marL="285750" indent="-285750">
              <a:buFont typeface="Arial" panose="020B0604020202020204" pitchFamily="34" charset="0"/>
              <a:buChar char="•"/>
            </a:pPr>
            <a:r>
              <a:rPr lang="en-US" b="1" dirty="0"/>
              <a:t>Phenomenon </a:t>
            </a:r>
            <a:r>
              <a:rPr lang="en-US" dirty="0"/>
              <a:t>– specially one-hot encoded to allow for multiple phenomena occurring at once</a:t>
            </a:r>
          </a:p>
        </p:txBody>
      </p:sp>
      <p:pic>
        <p:nvPicPr>
          <p:cNvPr id="7" name="Picture 6">
            <a:extLst>
              <a:ext uri="{FF2B5EF4-FFF2-40B4-BE49-F238E27FC236}">
                <a16:creationId xmlns:a16="http://schemas.microsoft.com/office/drawing/2014/main" id="{8CE17076-6522-F738-E5A0-410D27BBCBC5}"/>
              </a:ext>
            </a:extLst>
          </p:cNvPr>
          <p:cNvPicPr>
            <a:picLocks noChangeAspect="1"/>
          </p:cNvPicPr>
          <p:nvPr/>
        </p:nvPicPr>
        <p:blipFill>
          <a:blip r:embed="rId2"/>
          <a:stretch>
            <a:fillRect/>
          </a:stretch>
        </p:blipFill>
        <p:spPr>
          <a:xfrm>
            <a:off x="772160" y="3983419"/>
            <a:ext cx="4841330" cy="2289365"/>
          </a:xfrm>
          <a:prstGeom prst="rect">
            <a:avLst/>
          </a:prstGeom>
        </p:spPr>
      </p:pic>
      <p:pic>
        <p:nvPicPr>
          <p:cNvPr id="9" name="Picture 8">
            <a:extLst>
              <a:ext uri="{FF2B5EF4-FFF2-40B4-BE49-F238E27FC236}">
                <a16:creationId xmlns:a16="http://schemas.microsoft.com/office/drawing/2014/main" id="{6D4A41E6-1A06-77EF-C414-3CD49B332664}"/>
              </a:ext>
            </a:extLst>
          </p:cNvPr>
          <p:cNvPicPr>
            <a:picLocks noChangeAspect="1"/>
          </p:cNvPicPr>
          <p:nvPr/>
        </p:nvPicPr>
        <p:blipFill>
          <a:blip r:embed="rId3"/>
          <a:stretch>
            <a:fillRect/>
          </a:stretch>
        </p:blipFill>
        <p:spPr>
          <a:xfrm>
            <a:off x="7441929" y="2789887"/>
            <a:ext cx="3124471" cy="3055885"/>
          </a:xfrm>
          <a:prstGeom prst="rect">
            <a:avLst/>
          </a:prstGeom>
        </p:spPr>
      </p:pic>
      <p:sp>
        <p:nvSpPr>
          <p:cNvPr id="10" name="TextBox 9">
            <a:extLst>
              <a:ext uri="{FF2B5EF4-FFF2-40B4-BE49-F238E27FC236}">
                <a16:creationId xmlns:a16="http://schemas.microsoft.com/office/drawing/2014/main" id="{B034B4C3-6410-611B-7C98-54E40ECC101B}"/>
              </a:ext>
            </a:extLst>
          </p:cNvPr>
          <p:cNvSpPr txBox="1"/>
          <p:nvPr/>
        </p:nvSpPr>
        <p:spPr>
          <a:xfrm>
            <a:off x="7244081" y="2011680"/>
            <a:ext cx="3322319" cy="646331"/>
          </a:xfrm>
          <a:prstGeom prst="rect">
            <a:avLst/>
          </a:prstGeom>
          <a:noFill/>
        </p:spPr>
        <p:txBody>
          <a:bodyPr wrap="square" rtlCol="0">
            <a:spAutoFit/>
          </a:bodyPr>
          <a:lstStyle/>
          <a:p>
            <a:pPr algn="ctr"/>
            <a:r>
              <a:rPr lang="en-US" dirty="0"/>
              <a:t>Phenomenon column converted into 19 one-hot-encoding columns</a:t>
            </a:r>
          </a:p>
        </p:txBody>
      </p:sp>
      <p:sp>
        <p:nvSpPr>
          <p:cNvPr id="12" name="TextBox 11">
            <a:extLst>
              <a:ext uri="{FF2B5EF4-FFF2-40B4-BE49-F238E27FC236}">
                <a16:creationId xmlns:a16="http://schemas.microsoft.com/office/drawing/2014/main" id="{8F401334-5A56-533C-5F61-489F34439D82}"/>
              </a:ext>
            </a:extLst>
          </p:cNvPr>
          <p:cNvSpPr txBox="1"/>
          <p:nvPr/>
        </p:nvSpPr>
        <p:spPr>
          <a:xfrm>
            <a:off x="1024129" y="6181344"/>
            <a:ext cx="4589362" cy="369332"/>
          </a:xfrm>
          <a:prstGeom prst="rect">
            <a:avLst/>
          </a:prstGeom>
          <a:noFill/>
        </p:spPr>
        <p:txBody>
          <a:bodyPr wrap="square" rtlCol="0">
            <a:spAutoFit/>
          </a:bodyPr>
          <a:lstStyle/>
          <a:p>
            <a:pPr algn="ctr"/>
            <a:r>
              <a:rPr lang="en-US" dirty="0"/>
              <a:t>Weather data is already well behaved</a:t>
            </a:r>
          </a:p>
        </p:txBody>
      </p:sp>
    </p:spTree>
    <p:extLst>
      <p:ext uri="{BB962C8B-B14F-4D97-AF65-F5344CB8AC3E}">
        <p14:creationId xmlns:p14="http://schemas.microsoft.com/office/powerpoint/2010/main" val="2085833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ar chart&#10;&#10;Description automatically generated">
            <a:extLst>
              <a:ext uri="{FF2B5EF4-FFF2-40B4-BE49-F238E27FC236}">
                <a16:creationId xmlns:a16="http://schemas.microsoft.com/office/drawing/2014/main" id="{1072B8A3-9816-9ACB-478B-4ED91206D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80" y="4006394"/>
            <a:ext cx="5913120" cy="2729686"/>
          </a:xfrm>
          <a:prstGeom prst="rect">
            <a:avLst/>
          </a:prstGeom>
        </p:spPr>
      </p:pic>
      <p:pic>
        <p:nvPicPr>
          <p:cNvPr id="12" name="Picture 11" descr="Chart, bar chart, histogram&#10;&#10;Description automatically generated">
            <a:extLst>
              <a:ext uri="{FF2B5EF4-FFF2-40B4-BE49-F238E27FC236}">
                <a16:creationId xmlns:a16="http://schemas.microsoft.com/office/drawing/2014/main" id="{896B12B4-C888-A118-D37F-6BD71936B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0" y="1486763"/>
            <a:ext cx="5913120" cy="2729686"/>
          </a:xfrm>
          <a:prstGeom prst="rect">
            <a:avLst/>
          </a:prstGeom>
        </p:spPr>
      </p:pic>
      <p:pic>
        <p:nvPicPr>
          <p:cNvPr id="14" name="Picture 13" descr="Chart, bar chart&#10;&#10;Description automatically generated">
            <a:extLst>
              <a:ext uri="{FF2B5EF4-FFF2-40B4-BE49-F238E27FC236}">
                <a16:creationId xmlns:a16="http://schemas.microsoft.com/office/drawing/2014/main" id="{5268FBC2-0B76-09F1-6252-0B472C563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 y="4006394"/>
            <a:ext cx="5913120" cy="2729686"/>
          </a:xfrm>
          <a:prstGeom prst="rect">
            <a:avLst/>
          </a:prstGeom>
        </p:spPr>
      </p:pic>
      <p:sp>
        <p:nvSpPr>
          <p:cNvPr id="2" name="Title 1">
            <a:extLst>
              <a:ext uri="{FF2B5EF4-FFF2-40B4-BE49-F238E27FC236}">
                <a16:creationId xmlns:a16="http://schemas.microsoft.com/office/drawing/2014/main" id="{C413285A-6521-C5AC-D059-437700A12C7E}"/>
              </a:ext>
            </a:extLst>
          </p:cNvPr>
          <p:cNvSpPr>
            <a:spLocks noGrp="1"/>
          </p:cNvSpPr>
          <p:nvPr>
            <p:ph type="title"/>
          </p:nvPr>
        </p:nvSpPr>
        <p:spPr/>
        <p:txBody>
          <a:bodyPr/>
          <a:lstStyle/>
          <a:p>
            <a:r>
              <a:rPr lang="en-US" b="1" dirty="0"/>
              <a:t>TIME features </a:t>
            </a:r>
            <a:r>
              <a:rPr lang="en-US" dirty="0"/>
              <a:t>engineering</a:t>
            </a:r>
            <a:endParaRPr lang="en-US" b="1" dirty="0"/>
          </a:p>
        </p:txBody>
      </p:sp>
      <p:sp>
        <p:nvSpPr>
          <p:cNvPr id="8" name="TextBox 7">
            <a:extLst>
              <a:ext uri="{FF2B5EF4-FFF2-40B4-BE49-F238E27FC236}">
                <a16:creationId xmlns:a16="http://schemas.microsoft.com/office/drawing/2014/main" id="{D281F028-3BF4-72D9-9D28-0B3AE69EDE33}"/>
              </a:ext>
            </a:extLst>
          </p:cNvPr>
          <p:cNvSpPr txBox="1"/>
          <p:nvPr/>
        </p:nvSpPr>
        <p:spPr>
          <a:xfrm>
            <a:off x="762000" y="2164080"/>
            <a:ext cx="4693920" cy="1754326"/>
          </a:xfrm>
          <a:prstGeom prst="rect">
            <a:avLst/>
          </a:prstGeom>
          <a:noFill/>
        </p:spPr>
        <p:txBody>
          <a:bodyPr wrap="square" rtlCol="0">
            <a:spAutoFit/>
          </a:bodyPr>
          <a:lstStyle/>
          <a:p>
            <a:r>
              <a:rPr lang="en-US" dirty="0"/>
              <a:t>We chose to engineer the following features, since we see consistent differences in average PM 2.5 values as these varied:</a:t>
            </a:r>
          </a:p>
          <a:p>
            <a:pPr marL="285750" indent="-285750">
              <a:buFont typeface="Arial" panose="020B0604020202020204" pitchFamily="34" charset="0"/>
              <a:buChar char="•"/>
            </a:pPr>
            <a:r>
              <a:rPr lang="en-US" b="1" dirty="0"/>
              <a:t>Month</a:t>
            </a:r>
            <a:r>
              <a:rPr lang="en-US" dirty="0"/>
              <a:t> – integer between 0 and 11 </a:t>
            </a:r>
          </a:p>
          <a:p>
            <a:pPr marL="285750" indent="-285750">
              <a:buFont typeface="Arial" panose="020B0604020202020204" pitchFamily="34" charset="0"/>
              <a:buChar char="•"/>
            </a:pPr>
            <a:r>
              <a:rPr lang="en-US" b="1" dirty="0"/>
              <a:t>Day of the week</a:t>
            </a:r>
            <a:r>
              <a:rPr lang="en-US" dirty="0"/>
              <a:t> – integer between 0 and 6</a:t>
            </a:r>
          </a:p>
          <a:p>
            <a:pPr marL="285750" indent="-285750">
              <a:buFont typeface="Arial" panose="020B0604020202020204" pitchFamily="34" charset="0"/>
              <a:buChar char="•"/>
            </a:pPr>
            <a:r>
              <a:rPr lang="en-US" b="1" dirty="0"/>
              <a:t>Hour of the day </a:t>
            </a:r>
            <a:r>
              <a:rPr lang="en-US" dirty="0"/>
              <a:t>– integer between 0 and 23</a:t>
            </a:r>
          </a:p>
        </p:txBody>
      </p:sp>
    </p:spTree>
    <p:extLst>
      <p:ext uri="{BB962C8B-B14F-4D97-AF65-F5344CB8AC3E}">
        <p14:creationId xmlns:p14="http://schemas.microsoft.com/office/powerpoint/2010/main" val="1269228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6A25-18EA-9025-22E4-ACA713067D2F}"/>
              </a:ext>
            </a:extLst>
          </p:cNvPr>
          <p:cNvSpPr>
            <a:spLocks noGrp="1"/>
          </p:cNvSpPr>
          <p:nvPr>
            <p:ph type="title"/>
          </p:nvPr>
        </p:nvSpPr>
        <p:spPr>
          <a:xfrm>
            <a:off x="1024128" y="587042"/>
            <a:ext cx="9720072" cy="1499616"/>
          </a:xfrm>
        </p:spPr>
        <p:txBody>
          <a:bodyPr/>
          <a:lstStyle/>
          <a:p>
            <a:r>
              <a:rPr lang="en-US" dirty="0"/>
              <a:t>Alignment of multiple </a:t>
            </a:r>
            <a:r>
              <a:rPr lang="en-US" dirty="0" err="1"/>
              <a:t>datAsets</a:t>
            </a:r>
            <a:r>
              <a:rPr lang="en-US" dirty="0"/>
              <a:t> with </a:t>
            </a:r>
            <a:r>
              <a:rPr lang="en-US" b="1" dirty="0"/>
              <a:t>custom</a:t>
            </a:r>
            <a:r>
              <a:rPr lang="en-US" dirty="0"/>
              <a:t> </a:t>
            </a:r>
            <a:r>
              <a:rPr lang="en-US" b="1" dirty="0"/>
              <a:t>DATASET class </a:t>
            </a:r>
            <a:endParaRPr lang="en-US" dirty="0"/>
          </a:p>
        </p:txBody>
      </p:sp>
      <p:sp>
        <p:nvSpPr>
          <p:cNvPr id="4" name="TextBox 3">
            <a:extLst>
              <a:ext uri="{FF2B5EF4-FFF2-40B4-BE49-F238E27FC236}">
                <a16:creationId xmlns:a16="http://schemas.microsoft.com/office/drawing/2014/main" id="{4323A267-8A05-F8C0-063B-44C48F29B401}"/>
              </a:ext>
            </a:extLst>
          </p:cNvPr>
          <p:cNvSpPr txBox="1"/>
          <p:nvPr/>
        </p:nvSpPr>
        <p:spPr>
          <a:xfrm>
            <a:off x="772160" y="2204720"/>
            <a:ext cx="5486400" cy="3970318"/>
          </a:xfrm>
          <a:prstGeom prst="rect">
            <a:avLst/>
          </a:prstGeom>
          <a:noFill/>
        </p:spPr>
        <p:txBody>
          <a:bodyPr wrap="square" rtlCol="0">
            <a:spAutoFit/>
          </a:bodyPr>
          <a:lstStyle/>
          <a:p>
            <a:pPr algn="just"/>
            <a:r>
              <a:rPr lang="en-US" dirty="0"/>
              <a:t>Dealing with multiple datasets at once presents a challenge of aligning the data in time. For this purpose, we have constructed the Dataset class. </a:t>
            </a:r>
          </a:p>
          <a:p>
            <a:endParaRPr lang="en-US" dirty="0"/>
          </a:p>
          <a:p>
            <a:pPr algn="just"/>
            <a:r>
              <a:rPr lang="en-US" dirty="0"/>
              <a:t>The Dataset class first performs some preparation upon initialization:</a:t>
            </a:r>
          </a:p>
          <a:p>
            <a:pPr marL="342900" indent="-342900" algn="just">
              <a:buAutoNum type="arabicPeriod"/>
            </a:pPr>
            <a:r>
              <a:rPr lang="en-US" dirty="0"/>
              <a:t>Divides the datasets into </a:t>
            </a:r>
            <a:r>
              <a:rPr lang="en-US" dirty="0">
                <a:latin typeface="Lucida Calligraphy" panose="03010101010101010101" pitchFamily="66" charset="0"/>
              </a:rPr>
              <a:t>n</a:t>
            </a:r>
            <a:r>
              <a:rPr lang="en-US" dirty="0"/>
              <a:t> minutes long snapshots, ensuring that for each snapshot there is a weather reading within </a:t>
            </a:r>
            <a:r>
              <a:rPr lang="en-US" dirty="0">
                <a:latin typeface="Lucida Calligraphy" panose="03010101010101010101" pitchFamily="66" charset="0"/>
              </a:rPr>
              <a:t>m</a:t>
            </a:r>
            <a:r>
              <a:rPr lang="en-US" dirty="0"/>
              <a:t> minutes of its average timestamp. </a:t>
            </a:r>
          </a:p>
          <a:p>
            <a:pPr marL="342900" indent="-342900" algn="just">
              <a:buAutoNum type="arabicPeriod"/>
            </a:pPr>
            <a:r>
              <a:rPr lang="en-US" dirty="0"/>
              <a:t>Collects the snapshots into batches breaking the batch where the distance between snapshots is greater than </a:t>
            </a:r>
            <a:r>
              <a:rPr lang="en-US" dirty="0">
                <a:latin typeface="Lucida Calligraphy" panose="03010101010101010101" pitchFamily="66" charset="0"/>
              </a:rPr>
              <a:t>n</a:t>
            </a:r>
            <a:r>
              <a:rPr lang="en-US" dirty="0"/>
              <a:t> minutes. </a:t>
            </a:r>
          </a:p>
          <a:p>
            <a:pPr algn="just"/>
            <a:r>
              <a:rPr lang="en-US" dirty="0"/>
              <a:t>Afterwards, individual Batch and Snapshot objects may be retrieved from the Dataset in constant time.</a:t>
            </a:r>
          </a:p>
        </p:txBody>
      </p:sp>
      <p:sp>
        <p:nvSpPr>
          <p:cNvPr id="6" name="Cylinder 5">
            <a:extLst>
              <a:ext uri="{FF2B5EF4-FFF2-40B4-BE49-F238E27FC236}">
                <a16:creationId xmlns:a16="http://schemas.microsoft.com/office/drawing/2014/main" id="{DB94C021-F686-3D90-FE3A-77B3F2A67039}"/>
              </a:ext>
            </a:extLst>
          </p:cNvPr>
          <p:cNvSpPr/>
          <p:nvPr/>
        </p:nvSpPr>
        <p:spPr>
          <a:xfrm>
            <a:off x="6653762" y="2409709"/>
            <a:ext cx="1043995" cy="10170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Weather</a:t>
            </a:r>
          </a:p>
        </p:txBody>
      </p:sp>
      <p:sp>
        <p:nvSpPr>
          <p:cNvPr id="7" name="Cylinder 6">
            <a:extLst>
              <a:ext uri="{FF2B5EF4-FFF2-40B4-BE49-F238E27FC236}">
                <a16:creationId xmlns:a16="http://schemas.microsoft.com/office/drawing/2014/main" id="{8F1DD7F8-9E3F-CE79-869C-BECBF4CFC837}"/>
              </a:ext>
            </a:extLst>
          </p:cNvPr>
          <p:cNvSpPr/>
          <p:nvPr/>
        </p:nvSpPr>
        <p:spPr>
          <a:xfrm>
            <a:off x="7878150" y="2409709"/>
            <a:ext cx="1043995" cy="10170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 2.5 + GPS</a:t>
            </a:r>
          </a:p>
        </p:txBody>
      </p:sp>
      <p:sp>
        <p:nvSpPr>
          <p:cNvPr id="8" name="Rectangle 7">
            <a:extLst>
              <a:ext uri="{FF2B5EF4-FFF2-40B4-BE49-F238E27FC236}">
                <a16:creationId xmlns:a16="http://schemas.microsoft.com/office/drawing/2014/main" id="{E7A448AA-5C6D-5FA8-ABB2-E9549C86479F}"/>
              </a:ext>
            </a:extLst>
          </p:cNvPr>
          <p:cNvSpPr/>
          <p:nvPr/>
        </p:nvSpPr>
        <p:spPr>
          <a:xfrm>
            <a:off x="6872740" y="3785488"/>
            <a:ext cx="1779036" cy="987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Dataset</a:t>
            </a:r>
          </a:p>
        </p:txBody>
      </p:sp>
      <p:cxnSp>
        <p:nvCxnSpPr>
          <p:cNvPr id="9" name="Straight Arrow Connector 8">
            <a:extLst>
              <a:ext uri="{FF2B5EF4-FFF2-40B4-BE49-F238E27FC236}">
                <a16:creationId xmlns:a16="http://schemas.microsoft.com/office/drawing/2014/main" id="{7D48FCBC-9A56-7E22-5AB2-10266F9B56EA}"/>
              </a:ext>
            </a:extLst>
          </p:cNvPr>
          <p:cNvCxnSpPr>
            <a:cxnSpLocks/>
            <a:stCxn id="8" idx="2"/>
            <a:endCxn id="10" idx="0"/>
          </p:cNvCxnSpPr>
          <p:nvPr/>
        </p:nvCxnSpPr>
        <p:spPr>
          <a:xfrm>
            <a:off x="7762258" y="4773169"/>
            <a:ext cx="8125" cy="6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9B1A34A-591C-2747-1E83-164ABEF82377}"/>
              </a:ext>
            </a:extLst>
          </p:cNvPr>
          <p:cNvSpPr/>
          <p:nvPr/>
        </p:nvSpPr>
        <p:spPr>
          <a:xfrm>
            <a:off x="7018448" y="5393941"/>
            <a:ext cx="1503870" cy="781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Batch</a:t>
            </a:r>
          </a:p>
        </p:txBody>
      </p:sp>
      <p:cxnSp>
        <p:nvCxnSpPr>
          <p:cNvPr id="12" name="Straight Arrow Connector 11">
            <a:extLst>
              <a:ext uri="{FF2B5EF4-FFF2-40B4-BE49-F238E27FC236}">
                <a16:creationId xmlns:a16="http://schemas.microsoft.com/office/drawing/2014/main" id="{D0D47FAE-19E8-680B-9B4E-1C693A8C0C4D}"/>
              </a:ext>
            </a:extLst>
          </p:cNvPr>
          <p:cNvCxnSpPr>
            <a:cxnSpLocks/>
            <a:stCxn id="10" idx="3"/>
            <a:endCxn id="13" idx="1"/>
          </p:cNvCxnSpPr>
          <p:nvPr/>
        </p:nvCxnSpPr>
        <p:spPr>
          <a:xfrm flipV="1">
            <a:off x="8522318" y="3041682"/>
            <a:ext cx="1133117" cy="274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E916BF0-82A6-2C1E-D849-3AE9BC5FF1FB}"/>
              </a:ext>
            </a:extLst>
          </p:cNvPr>
          <p:cNvSpPr/>
          <p:nvPr/>
        </p:nvSpPr>
        <p:spPr>
          <a:xfrm>
            <a:off x="9655435" y="2656617"/>
            <a:ext cx="1413514" cy="770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Snapshot</a:t>
            </a:r>
          </a:p>
        </p:txBody>
      </p:sp>
      <p:cxnSp>
        <p:nvCxnSpPr>
          <p:cNvPr id="15" name="Straight Arrow Connector 14">
            <a:extLst>
              <a:ext uri="{FF2B5EF4-FFF2-40B4-BE49-F238E27FC236}">
                <a16:creationId xmlns:a16="http://schemas.microsoft.com/office/drawing/2014/main" id="{C54C7333-8134-A4E9-CD98-6D985939C52C}"/>
              </a:ext>
            </a:extLst>
          </p:cNvPr>
          <p:cNvCxnSpPr>
            <a:cxnSpLocks/>
            <a:stCxn id="7" idx="3"/>
            <a:endCxn id="8" idx="0"/>
          </p:cNvCxnSpPr>
          <p:nvPr/>
        </p:nvCxnSpPr>
        <p:spPr>
          <a:xfrm flipH="1">
            <a:off x="7762258" y="3426746"/>
            <a:ext cx="637890" cy="35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C47C43-A9B2-2225-E567-E387D8EC93DD}"/>
              </a:ext>
            </a:extLst>
          </p:cNvPr>
          <p:cNvCxnSpPr>
            <a:cxnSpLocks/>
            <a:stCxn id="6" idx="3"/>
            <a:endCxn id="8" idx="0"/>
          </p:cNvCxnSpPr>
          <p:nvPr/>
        </p:nvCxnSpPr>
        <p:spPr>
          <a:xfrm>
            <a:off x="7175760" y="3426746"/>
            <a:ext cx="586498" cy="35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3F6F36-A4E1-C59E-ED87-6B23F41E5E19}"/>
              </a:ext>
            </a:extLst>
          </p:cNvPr>
          <p:cNvCxnSpPr>
            <a:cxnSpLocks/>
            <a:stCxn id="13" idx="2"/>
            <a:endCxn id="20" idx="0"/>
          </p:cNvCxnSpPr>
          <p:nvPr/>
        </p:nvCxnSpPr>
        <p:spPr>
          <a:xfrm flipH="1">
            <a:off x="9643969" y="3426746"/>
            <a:ext cx="718223" cy="173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5FD43CF-1290-28A4-2FF2-917905451ACA}"/>
              </a:ext>
            </a:extLst>
          </p:cNvPr>
          <p:cNvCxnSpPr>
            <a:cxnSpLocks/>
            <a:stCxn id="13" idx="2"/>
            <a:endCxn id="21" idx="0"/>
          </p:cNvCxnSpPr>
          <p:nvPr/>
        </p:nvCxnSpPr>
        <p:spPr>
          <a:xfrm flipH="1">
            <a:off x="9859905" y="3426746"/>
            <a:ext cx="502287" cy="2209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4AB8BE-C8F1-6B6A-5812-01CC1B863DE4}"/>
              </a:ext>
            </a:extLst>
          </p:cNvPr>
          <p:cNvCxnSpPr>
            <a:cxnSpLocks/>
            <a:stCxn id="13" idx="2"/>
            <a:endCxn id="22" idx="0"/>
          </p:cNvCxnSpPr>
          <p:nvPr/>
        </p:nvCxnSpPr>
        <p:spPr>
          <a:xfrm>
            <a:off x="10362192" y="3426746"/>
            <a:ext cx="482578" cy="2224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DA8D09-23B9-21E7-8CBF-01C834016B3E}"/>
              </a:ext>
            </a:extLst>
          </p:cNvPr>
          <p:cNvSpPr txBox="1"/>
          <p:nvPr/>
        </p:nvSpPr>
        <p:spPr>
          <a:xfrm>
            <a:off x="9264025" y="5166580"/>
            <a:ext cx="759888" cy="369332"/>
          </a:xfrm>
          <a:prstGeom prst="rect">
            <a:avLst/>
          </a:prstGeom>
          <a:noFill/>
        </p:spPr>
        <p:txBody>
          <a:bodyPr wrap="square" rtlCol="0">
            <a:spAutoFit/>
          </a:bodyPr>
          <a:lstStyle/>
          <a:p>
            <a:pPr algn="ctr"/>
            <a:r>
              <a:rPr lang="en-US" dirty="0"/>
              <a:t>Time</a:t>
            </a:r>
          </a:p>
        </p:txBody>
      </p:sp>
      <p:sp>
        <p:nvSpPr>
          <p:cNvPr id="21" name="TextBox 20">
            <a:extLst>
              <a:ext uri="{FF2B5EF4-FFF2-40B4-BE49-F238E27FC236}">
                <a16:creationId xmlns:a16="http://schemas.microsoft.com/office/drawing/2014/main" id="{246433DE-AD4B-BE1E-9EF4-DA596881F7ED}"/>
              </a:ext>
            </a:extLst>
          </p:cNvPr>
          <p:cNvSpPr txBox="1"/>
          <p:nvPr/>
        </p:nvSpPr>
        <p:spPr>
          <a:xfrm>
            <a:off x="9357618" y="5636720"/>
            <a:ext cx="1004574" cy="369332"/>
          </a:xfrm>
          <a:prstGeom prst="rect">
            <a:avLst/>
          </a:prstGeom>
          <a:noFill/>
        </p:spPr>
        <p:txBody>
          <a:bodyPr wrap="square" rtlCol="0">
            <a:spAutoFit/>
          </a:bodyPr>
          <a:lstStyle/>
          <a:p>
            <a:pPr algn="ctr"/>
            <a:r>
              <a:rPr lang="en-US" dirty="0"/>
              <a:t>Weather</a:t>
            </a:r>
          </a:p>
        </p:txBody>
      </p:sp>
      <p:sp>
        <p:nvSpPr>
          <p:cNvPr id="22" name="TextBox 21">
            <a:extLst>
              <a:ext uri="{FF2B5EF4-FFF2-40B4-BE49-F238E27FC236}">
                <a16:creationId xmlns:a16="http://schemas.microsoft.com/office/drawing/2014/main" id="{2AC8561A-A30C-21F3-8097-E2A4171DF601}"/>
              </a:ext>
            </a:extLst>
          </p:cNvPr>
          <p:cNvSpPr txBox="1"/>
          <p:nvPr/>
        </p:nvSpPr>
        <p:spPr>
          <a:xfrm>
            <a:off x="10342483" y="5651041"/>
            <a:ext cx="1004574" cy="369332"/>
          </a:xfrm>
          <a:prstGeom prst="rect">
            <a:avLst/>
          </a:prstGeom>
          <a:noFill/>
        </p:spPr>
        <p:txBody>
          <a:bodyPr wrap="square" rtlCol="0">
            <a:spAutoFit/>
          </a:bodyPr>
          <a:lstStyle/>
          <a:p>
            <a:pPr algn="ctr"/>
            <a:r>
              <a:rPr lang="en-US" dirty="0"/>
              <a:t>PM 2.5</a:t>
            </a:r>
          </a:p>
        </p:txBody>
      </p:sp>
      <p:cxnSp>
        <p:nvCxnSpPr>
          <p:cNvPr id="58" name="Straight Arrow Connector 57">
            <a:extLst>
              <a:ext uri="{FF2B5EF4-FFF2-40B4-BE49-F238E27FC236}">
                <a16:creationId xmlns:a16="http://schemas.microsoft.com/office/drawing/2014/main" id="{4A4F67DB-0C92-3BEC-75B3-97E0360FB04F}"/>
              </a:ext>
            </a:extLst>
          </p:cNvPr>
          <p:cNvCxnSpPr>
            <a:cxnSpLocks/>
            <a:stCxn id="13" idx="2"/>
            <a:endCxn id="59" idx="0"/>
          </p:cNvCxnSpPr>
          <p:nvPr/>
        </p:nvCxnSpPr>
        <p:spPr>
          <a:xfrm>
            <a:off x="10362192" y="3426746"/>
            <a:ext cx="720760" cy="173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0697796-0EDF-DE40-B633-8264719C1856}"/>
              </a:ext>
            </a:extLst>
          </p:cNvPr>
          <p:cNvSpPr txBox="1"/>
          <p:nvPr/>
        </p:nvSpPr>
        <p:spPr>
          <a:xfrm>
            <a:off x="10580665" y="5166580"/>
            <a:ext cx="1004574" cy="369332"/>
          </a:xfrm>
          <a:prstGeom prst="rect">
            <a:avLst/>
          </a:prstGeom>
          <a:noFill/>
        </p:spPr>
        <p:txBody>
          <a:bodyPr wrap="square" rtlCol="0">
            <a:spAutoFit/>
          </a:bodyPr>
          <a:lstStyle/>
          <a:p>
            <a:pPr algn="ctr"/>
            <a:r>
              <a:rPr lang="en-US" dirty="0"/>
              <a:t>GPS</a:t>
            </a:r>
          </a:p>
        </p:txBody>
      </p:sp>
      <p:sp>
        <p:nvSpPr>
          <p:cNvPr id="112" name="TextBox 111">
            <a:extLst>
              <a:ext uri="{FF2B5EF4-FFF2-40B4-BE49-F238E27FC236}">
                <a16:creationId xmlns:a16="http://schemas.microsoft.com/office/drawing/2014/main" id="{0EC4EAFF-74ED-A3E9-6D86-3B49B9B75984}"/>
              </a:ext>
            </a:extLst>
          </p:cNvPr>
          <p:cNvSpPr txBox="1"/>
          <p:nvPr/>
        </p:nvSpPr>
        <p:spPr>
          <a:xfrm>
            <a:off x="7181906" y="4884129"/>
            <a:ext cx="1340412" cy="369332"/>
          </a:xfrm>
          <a:prstGeom prst="rect">
            <a:avLst/>
          </a:prstGeom>
          <a:solidFill>
            <a:srgbClr val="FFFFFF">
              <a:alpha val="40000"/>
            </a:srgbClr>
          </a:solidFill>
        </p:spPr>
        <p:txBody>
          <a:bodyPr wrap="square" rtlCol="0">
            <a:spAutoFit/>
          </a:bodyPr>
          <a:lstStyle/>
          <a:p>
            <a:r>
              <a:rPr lang="en-US" dirty="0"/>
              <a:t>Dataset[key]</a:t>
            </a:r>
          </a:p>
        </p:txBody>
      </p:sp>
      <p:sp>
        <p:nvSpPr>
          <p:cNvPr id="115" name="TextBox 114">
            <a:extLst>
              <a:ext uri="{FF2B5EF4-FFF2-40B4-BE49-F238E27FC236}">
                <a16:creationId xmlns:a16="http://schemas.microsoft.com/office/drawing/2014/main" id="{9975CE70-89CD-740C-95FB-3142C8FD5F5C}"/>
              </a:ext>
            </a:extLst>
          </p:cNvPr>
          <p:cNvSpPr txBox="1"/>
          <p:nvPr/>
        </p:nvSpPr>
        <p:spPr>
          <a:xfrm>
            <a:off x="8726788" y="3780211"/>
            <a:ext cx="1151298" cy="369332"/>
          </a:xfrm>
          <a:prstGeom prst="rect">
            <a:avLst/>
          </a:prstGeom>
          <a:solidFill>
            <a:srgbClr val="FFFFFF">
              <a:alpha val="40000"/>
            </a:srgbClr>
          </a:solidFill>
        </p:spPr>
        <p:txBody>
          <a:bodyPr wrap="square" rtlCol="0">
            <a:spAutoFit/>
          </a:bodyPr>
          <a:lstStyle/>
          <a:p>
            <a:pPr algn="ctr"/>
            <a:r>
              <a:rPr lang="en-US" dirty="0"/>
              <a:t>Batch[key]</a:t>
            </a:r>
          </a:p>
        </p:txBody>
      </p:sp>
    </p:spTree>
    <p:extLst>
      <p:ext uri="{BB962C8B-B14F-4D97-AF65-F5344CB8AC3E}">
        <p14:creationId xmlns:p14="http://schemas.microsoft.com/office/powerpoint/2010/main" val="332832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98A6-279C-A889-157E-946BDE946638}"/>
              </a:ext>
            </a:extLst>
          </p:cNvPr>
          <p:cNvSpPr>
            <a:spLocks noGrp="1"/>
          </p:cNvSpPr>
          <p:nvPr>
            <p:ph type="title"/>
          </p:nvPr>
        </p:nvSpPr>
        <p:spPr/>
        <p:txBody>
          <a:bodyPr/>
          <a:lstStyle/>
          <a:p>
            <a:r>
              <a:rPr lang="en-US" dirty="0"/>
              <a:t>PM 2.5 </a:t>
            </a:r>
            <a:r>
              <a:rPr lang="en-US" b="1" dirty="0"/>
              <a:t>interpolation</a:t>
            </a:r>
            <a:r>
              <a:rPr lang="en-US" dirty="0"/>
              <a:t> onto a graph</a:t>
            </a:r>
          </a:p>
        </p:txBody>
      </p:sp>
      <p:sp>
        <p:nvSpPr>
          <p:cNvPr id="4" name="TextBox 3">
            <a:extLst>
              <a:ext uri="{FF2B5EF4-FFF2-40B4-BE49-F238E27FC236}">
                <a16:creationId xmlns:a16="http://schemas.microsoft.com/office/drawing/2014/main" id="{CDD8185E-D804-79BD-3D15-BFB03EDAC7E9}"/>
              </a:ext>
            </a:extLst>
          </p:cNvPr>
          <p:cNvSpPr txBox="1"/>
          <p:nvPr/>
        </p:nvSpPr>
        <p:spPr>
          <a:xfrm>
            <a:off x="741680" y="2084832"/>
            <a:ext cx="2979436" cy="3970318"/>
          </a:xfrm>
          <a:prstGeom prst="rect">
            <a:avLst/>
          </a:prstGeom>
          <a:noFill/>
        </p:spPr>
        <p:txBody>
          <a:bodyPr wrap="square" rtlCol="0">
            <a:spAutoFit/>
          </a:bodyPr>
          <a:lstStyle/>
          <a:p>
            <a:pPr algn="just"/>
            <a:r>
              <a:rPr lang="en-US" dirty="0"/>
              <a:t>Convolutional networks, due translation invariance of convolutional filters, do not work well with sparse inputs i.e., inputs with mostly zeros.</a:t>
            </a:r>
          </a:p>
          <a:p>
            <a:endParaRPr lang="en-US" dirty="0"/>
          </a:p>
          <a:p>
            <a:pPr algn="just"/>
            <a:r>
              <a:rPr lang="en-US" dirty="0"/>
              <a:t>We attempt to alleviate this issue by </a:t>
            </a:r>
            <a:r>
              <a:rPr lang="en-US" b="1" dirty="0"/>
              <a:t>interpolating</a:t>
            </a:r>
            <a:r>
              <a:rPr lang="en-US" dirty="0"/>
              <a:t> the measured PM 2.5 values to graph nodes with no PM 2.5 values. A reasonable choice of interpolation is a </a:t>
            </a:r>
            <a:r>
              <a:rPr lang="en-US" b="1" dirty="0"/>
              <a:t>mean weighted by inverse distance squared. </a:t>
            </a:r>
          </a:p>
        </p:txBody>
      </p:sp>
      <p:pic>
        <p:nvPicPr>
          <p:cNvPr id="5" name="Picture 4" descr="Shape, polygon&#10;&#10;Description automatically generated">
            <a:extLst>
              <a:ext uri="{FF2B5EF4-FFF2-40B4-BE49-F238E27FC236}">
                <a16:creationId xmlns:a16="http://schemas.microsoft.com/office/drawing/2014/main" id="{92481556-B4B4-AE0D-ACA0-1CC8F8C36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640" y="1601133"/>
            <a:ext cx="4416878" cy="4416878"/>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046F0458-0D2B-F68C-76D3-FC57F14D0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442" y="1601133"/>
            <a:ext cx="4416878" cy="4416878"/>
          </a:xfrm>
          <a:prstGeom prst="rect">
            <a:avLst/>
          </a:prstGeom>
        </p:spPr>
      </p:pic>
      <p:sp>
        <p:nvSpPr>
          <p:cNvPr id="9" name="Arrow: Right 8">
            <a:extLst>
              <a:ext uri="{FF2B5EF4-FFF2-40B4-BE49-F238E27FC236}">
                <a16:creationId xmlns:a16="http://schemas.microsoft.com/office/drawing/2014/main" id="{79F3A71E-DC37-DC1B-EE83-22606C483960}"/>
              </a:ext>
            </a:extLst>
          </p:cNvPr>
          <p:cNvSpPr/>
          <p:nvPr/>
        </p:nvSpPr>
        <p:spPr>
          <a:xfrm>
            <a:off x="7661918" y="3809571"/>
            <a:ext cx="355600" cy="274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267839-EAEE-1BA4-18CC-5BE3E9AB53CB}"/>
              </a:ext>
            </a:extLst>
          </p:cNvPr>
          <p:cNvSpPr txBox="1"/>
          <p:nvPr/>
        </p:nvSpPr>
        <p:spPr>
          <a:xfrm>
            <a:off x="4064000" y="5659726"/>
            <a:ext cx="7437120" cy="369332"/>
          </a:xfrm>
          <a:prstGeom prst="rect">
            <a:avLst/>
          </a:prstGeom>
          <a:noFill/>
        </p:spPr>
        <p:txBody>
          <a:bodyPr wrap="square" rtlCol="0">
            <a:spAutoFit/>
          </a:bodyPr>
          <a:lstStyle/>
          <a:p>
            <a:pPr algn="ctr"/>
            <a:r>
              <a:rPr lang="en-US" dirty="0"/>
              <a:t>Example graph before and after interpolation (measurements circled in white).</a:t>
            </a:r>
          </a:p>
        </p:txBody>
      </p:sp>
    </p:spTree>
    <p:extLst>
      <p:ext uri="{BB962C8B-B14F-4D97-AF65-F5344CB8AC3E}">
        <p14:creationId xmlns:p14="http://schemas.microsoft.com/office/powerpoint/2010/main" val="233142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B9F4-4B06-978F-C4BF-E508ED907AE4}"/>
              </a:ext>
            </a:extLst>
          </p:cNvPr>
          <p:cNvSpPr>
            <a:spLocks noGrp="1"/>
          </p:cNvSpPr>
          <p:nvPr>
            <p:ph type="title"/>
          </p:nvPr>
        </p:nvSpPr>
        <p:spPr/>
        <p:txBody>
          <a:bodyPr/>
          <a:lstStyle/>
          <a:p>
            <a:r>
              <a:rPr lang="en-US" dirty="0"/>
              <a:t>Evaluation and learning in semi-supervised setting</a:t>
            </a:r>
          </a:p>
        </p:txBody>
      </p:sp>
      <p:sp>
        <p:nvSpPr>
          <p:cNvPr id="3" name="Text Placeholder 2">
            <a:extLst>
              <a:ext uri="{FF2B5EF4-FFF2-40B4-BE49-F238E27FC236}">
                <a16:creationId xmlns:a16="http://schemas.microsoft.com/office/drawing/2014/main" id="{579CC223-AC7F-A3CC-EABD-7F18B7399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526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74FD-334B-8B58-E708-F16A150DB6C2}"/>
              </a:ext>
            </a:extLst>
          </p:cNvPr>
          <p:cNvSpPr>
            <a:spLocks noGrp="1"/>
          </p:cNvSpPr>
          <p:nvPr>
            <p:ph type="title"/>
          </p:nvPr>
        </p:nvSpPr>
        <p:spPr/>
        <p:txBody>
          <a:bodyPr/>
          <a:lstStyle/>
          <a:p>
            <a:r>
              <a:rPr lang="en-US" dirty="0"/>
              <a:t>Graph </a:t>
            </a:r>
            <a:r>
              <a:rPr lang="en-US" b="1" dirty="0"/>
              <a:t>Windows</a:t>
            </a:r>
            <a:endParaRPr lang="en-US" dirty="0"/>
          </a:p>
        </p:txBody>
      </p:sp>
      <p:sp>
        <p:nvSpPr>
          <p:cNvPr id="7" name="TextBox 6">
            <a:extLst>
              <a:ext uri="{FF2B5EF4-FFF2-40B4-BE49-F238E27FC236}">
                <a16:creationId xmlns:a16="http://schemas.microsoft.com/office/drawing/2014/main" id="{11290BDA-E0FC-D9CF-0C3B-F03CB151CE21}"/>
              </a:ext>
            </a:extLst>
          </p:cNvPr>
          <p:cNvSpPr txBox="1"/>
          <p:nvPr/>
        </p:nvSpPr>
        <p:spPr>
          <a:xfrm>
            <a:off x="762000" y="2084832"/>
            <a:ext cx="4104640" cy="4247317"/>
          </a:xfrm>
          <a:prstGeom prst="rect">
            <a:avLst/>
          </a:prstGeom>
          <a:noFill/>
        </p:spPr>
        <p:txBody>
          <a:bodyPr wrap="square" rtlCol="0">
            <a:spAutoFit/>
          </a:bodyPr>
          <a:lstStyle/>
          <a:p>
            <a:pPr algn="just"/>
            <a:r>
              <a:rPr lang="en-US" dirty="0"/>
              <a:t>In order to evaluate the GNN’s performance, we would like to have a label in a dense grid of positions across the graph. </a:t>
            </a:r>
          </a:p>
          <a:p>
            <a:endParaRPr lang="en-US" dirty="0"/>
          </a:p>
          <a:p>
            <a:pPr algn="just"/>
            <a:r>
              <a:rPr lang="en-US" dirty="0"/>
              <a:t>This can be achieved in effect by limiting our scope to a smaller window of the large graph and sliding that window across the graph. As we do so, the position of the label within the window changes. </a:t>
            </a:r>
          </a:p>
          <a:p>
            <a:endParaRPr lang="en-US" dirty="0"/>
          </a:p>
          <a:p>
            <a:pPr algn="just"/>
            <a:r>
              <a:rPr lang="en-US" dirty="0"/>
              <a:t>The idea is that, if the GNN predicts the value correctly for the label for each translation of the window, then it predicts the values correctly for the entire window.</a:t>
            </a:r>
          </a:p>
        </p:txBody>
      </p:sp>
      <p:pic>
        <p:nvPicPr>
          <p:cNvPr id="9" name="Picture 8" descr="A picture containing web, outdoor object&#10;&#10;Description automatically generated">
            <a:extLst>
              <a:ext uri="{FF2B5EF4-FFF2-40B4-BE49-F238E27FC236}">
                <a16:creationId xmlns:a16="http://schemas.microsoft.com/office/drawing/2014/main" id="{53E19D5F-3E36-79F1-8D85-52868949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240" y="1689687"/>
            <a:ext cx="4483608" cy="448360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75A8C6D-B0B8-E904-1B4C-C15AB3B4E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308" y="1689687"/>
            <a:ext cx="4483608" cy="4483608"/>
          </a:xfrm>
          <a:prstGeom prst="rect">
            <a:avLst/>
          </a:prstGeom>
        </p:spPr>
      </p:pic>
      <p:sp>
        <p:nvSpPr>
          <p:cNvPr id="12" name="TextBox 11">
            <a:extLst>
              <a:ext uri="{FF2B5EF4-FFF2-40B4-BE49-F238E27FC236}">
                <a16:creationId xmlns:a16="http://schemas.microsoft.com/office/drawing/2014/main" id="{C45F27E1-6D1C-7975-0498-06F321A56D3F}"/>
              </a:ext>
            </a:extLst>
          </p:cNvPr>
          <p:cNvSpPr txBox="1"/>
          <p:nvPr/>
        </p:nvSpPr>
        <p:spPr>
          <a:xfrm>
            <a:off x="5029200" y="5650075"/>
            <a:ext cx="6847840" cy="646331"/>
          </a:xfrm>
          <a:prstGeom prst="rect">
            <a:avLst/>
          </a:prstGeom>
          <a:noFill/>
        </p:spPr>
        <p:txBody>
          <a:bodyPr wrap="square" rtlCol="0">
            <a:spAutoFit/>
          </a:bodyPr>
          <a:lstStyle/>
          <a:p>
            <a:r>
              <a:rPr lang="en-US" dirty="0"/>
              <a:t>In practice, we cut the windows from a </a:t>
            </a:r>
            <a:r>
              <a:rPr lang="en-US" dirty="0" err="1"/>
              <a:t>Pytorch</a:t>
            </a:r>
            <a:r>
              <a:rPr lang="en-US" dirty="0"/>
              <a:t> Geometric Temporal Data object rather than from a </a:t>
            </a:r>
            <a:r>
              <a:rPr lang="en-US" dirty="0" err="1"/>
              <a:t>Networkx</a:t>
            </a:r>
            <a:r>
              <a:rPr lang="en-US" dirty="0"/>
              <a:t> Graph object.</a:t>
            </a:r>
          </a:p>
        </p:txBody>
      </p:sp>
      <p:sp>
        <p:nvSpPr>
          <p:cNvPr id="13" name="TextBox 12">
            <a:extLst>
              <a:ext uri="{FF2B5EF4-FFF2-40B4-BE49-F238E27FC236}">
                <a16:creationId xmlns:a16="http://schemas.microsoft.com/office/drawing/2014/main" id="{3D5BF482-83EC-EC15-7165-DB1CBB6B5D4D}"/>
              </a:ext>
            </a:extLst>
          </p:cNvPr>
          <p:cNvSpPr txBox="1"/>
          <p:nvPr/>
        </p:nvSpPr>
        <p:spPr>
          <a:xfrm>
            <a:off x="5029200" y="1846072"/>
            <a:ext cx="6807200" cy="375920"/>
          </a:xfrm>
          <a:prstGeom prst="rect">
            <a:avLst/>
          </a:prstGeom>
          <a:noFill/>
        </p:spPr>
        <p:txBody>
          <a:bodyPr wrap="square" rtlCol="0">
            <a:spAutoFit/>
          </a:bodyPr>
          <a:lstStyle/>
          <a:p>
            <a:pPr algn="ctr"/>
            <a:r>
              <a:rPr lang="en-US" dirty="0"/>
              <a:t>Position of the label changes relative to the center of the windows.</a:t>
            </a:r>
          </a:p>
        </p:txBody>
      </p:sp>
    </p:spTree>
    <p:extLst>
      <p:ext uri="{BB962C8B-B14F-4D97-AF65-F5344CB8AC3E}">
        <p14:creationId xmlns:p14="http://schemas.microsoft.com/office/powerpoint/2010/main" val="3479973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B63A-7F78-497D-AD6F-A4A6E01A3323}"/>
              </a:ext>
            </a:extLst>
          </p:cNvPr>
          <p:cNvSpPr>
            <a:spLocks noGrp="1"/>
          </p:cNvSpPr>
          <p:nvPr>
            <p:ph type="title"/>
          </p:nvPr>
        </p:nvSpPr>
        <p:spPr/>
        <p:txBody>
          <a:bodyPr/>
          <a:lstStyle/>
          <a:p>
            <a:r>
              <a:rPr lang="en-US" dirty="0"/>
              <a:t>(weighted) MSE </a:t>
            </a:r>
            <a:r>
              <a:rPr lang="en-US" b="1" dirty="0"/>
              <a:t>within radius</a:t>
            </a:r>
          </a:p>
        </p:txBody>
      </p:sp>
      <p:sp>
        <p:nvSpPr>
          <p:cNvPr id="4" name="TextBox 3">
            <a:extLst>
              <a:ext uri="{FF2B5EF4-FFF2-40B4-BE49-F238E27FC236}">
                <a16:creationId xmlns:a16="http://schemas.microsoft.com/office/drawing/2014/main" id="{C5CA6429-15A6-CA98-FABE-FA266F8D3D4E}"/>
              </a:ext>
            </a:extLst>
          </p:cNvPr>
          <p:cNvSpPr txBox="1"/>
          <p:nvPr/>
        </p:nvSpPr>
        <p:spPr>
          <a:xfrm>
            <a:off x="762000" y="2084832"/>
            <a:ext cx="5598160" cy="4247317"/>
          </a:xfrm>
          <a:prstGeom prst="rect">
            <a:avLst/>
          </a:prstGeom>
          <a:noFill/>
        </p:spPr>
        <p:txBody>
          <a:bodyPr wrap="square" rtlCol="0">
            <a:spAutoFit/>
          </a:bodyPr>
          <a:lstStyle/>
          <a:p>
            <a:pPr algn="just"/>
            <a:r>
              <a:rPr lang="en-US" dirty="0"/>
              <a:t>Many of the nodes in an input graph will be far away from labelled data; thus, most of them cannot be included in error calculation. </a:t>
            </a:r>
          </a:p>
          <a:p>
            <a:pPr algn="just"/>
            <a:endParaRPr lang="en-US" dirty="0"/>
          </a:p>
          <a:p>
            <a:pPr algn="just"/>
            <a:r>
              <a:rPr lang="en-US" dirty="0"/>
              <a:t>To address this issue, we created the </a:t>
            </a:r>
            <a:r>
              <a:rPr lang="en-US" dirty="0" err="1"/>
              <a:t>RadMSELoss</a:t>
            </a:r>
            <a:r>
              <a:rPr lang="en-US" dirty="0"/>
              <a:t> class (a subclass of </a:t>
            </a:r>
            <a:r>
              <a:rPr lang="en-US" dirty="0" err="1"/>
              <a:t>PyTorch’s</a:t>
            </a:r>
            <a:r>
              <a:rPr lang="en-US" dirty="0"/>
              <a:t> MSELoss) which includes only the nodes within a given radius from a label in the error calculation. The error being the average difference squared between the GNN’s outputs at the chosen nodes and their target values interpolated from the labels.</a:t>
            </a:r>
          </a:p>
          <a:p>
            <a:pPr algn="just"/>
            <a:endParaRPr lang="en-US" dirty="0"/>
          </a:p>
          <a:p>
            <a:pPr algn="just"/>
            <a:r>
              <a:rPr lang="en-US" dirty="0"/>
              <a:t>Moreover, the influence on the error of each node can be optionally weighted the inverse distance squared – representing our confidence in the similarity to the label decreasing with distance to it squared.</a:t>
            </a:r>
          </a:p>
        </p:txBody>
      </p:sp>
      <p:pic>
        <p:nvPicPr>
          <p:cNvPr id="6" name="Picture 5" descr="Chart, scatter chart&#10;&#10;Description automatically generated">
            <a:extLst>
              <a:ext uri="{FF2B5EF4-FFF2-40B4-BE49-F238E27FC236}">
                <a16:creationId xmlns:a16="http://schemas.microsoft.com/office/drawing/2014/main" id="{CB21F5A3-02AD-D18D-4B3E-1A3E933EE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30338"/>
            <a:ext cx="6096000" cy="5030329"/>
          </a:xfrm>
          <a:prstGeom prst="rect">
            <a:avLst/>
          </a:prstGeom>
        </p:spPr>
      </p:pic>
      <p:sp>
        <p:nvSpPr>
          <p:cNvPr id="7" name="TextBox 6">
            <a:extLst>
              <a:ext uri="{FF2B5EF4-FFF2-40B4-BE49-F238E27FC236}">
                <a16:creationId xmlns:a16="http://schemas.microsoft.com/office/drawing/2014/main" id="{E29B8033-F0AC-179D-6469-3435238EE8D2}"/>
              </a:ext>
            </a:extLst>
          </p:cNvPr>
          <p:cNvSpPr txBox="1"/>
          <p:nvPr/>
        </p:nvSpPr>
        <p:spPr>
          <a:xfrm>
            <a:off x="6527800" y="6067927"/>
            <a:ext cx="4749800" cy="523220"/>
          </a:xfrm>
          <a:prstGeom prst="rect">
            <a:avLst/>
          </a:prstGeom>
          <a:noFill/>
        </p:spPr>
        <p:txBody>
          <a:bodyPr wrap="square" rtlCol="0">
            <a:spAutoFit/>
          </a:bodyPr>
          <a:lstStyle/>
          <a:p>
            <a:r>
              <a:rPr lang="en-US" sz="1400" dirty="0"/>
              <a:t>Only the nodes within the red circle (100 meters from a CPCB station) are included in error calculation.</a:t>
            </a:r>
          </a:p>
        </p:txBody>
      </p:sp>
    </p:spTree>
    <p:extLst>
      <p:ext uri="{BB962C8B-B14F-4D97-AF65-F5344CB8AC3E}">
        <p14:creationId xmlns:p14="http://schemas.microsoft.com/office/powerpoint/2010/main" val="3551539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98C3-E909-0741-3A1C-65E193C09125}"/>
              </a:ext>
            </a:extLst>
          </p:cNvPr>
          <p:cNvSpPr>
            <a:spLocks noGrp="1"/>
          </p:cNvSpPr>
          <p:nvPr>
            <p:ph type="title"/>
          </p:nvPr>
        </p:nvSpPr>
        <p:spPr/>
        <p:txBody>
          <a:bodyPr/>
          <a:lstStyle/>
          <a:p>
            <a:r>
              <a:rPr lang="en-US" dirty="0"/>
              <a:t>PM 2.5 Forecasting</a:t>
            </a:r>
          </a:p>
        </p:txBody>
      </p:sp>
      <p:sp>
        <p:nvSpPr>
          <p:cNvPr id="3" name="Text Placeholder 2">
            <a:extLst>
              <a:ext uri="{FF2B5EF4-FFF2-40B4-BE49-F238E27FC236}">
                <a16:creationId xmlns:a16="http://schemas.microsoft.com/office/drawing/2014/main" id="{BE785126-FED8-2955-CCB7-2E59C9467E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9779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DAA1-9EA7-4B17-EE38-C87E8B3979E0}"/>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384A50EC-2404-58B5-87B8-CEF799450B67}"/>
              </a:ext>
            </a:extLst>
          </p:cNvPr>
          <p:cNvPicPr>
            <a:picLocks noChangeAspect="1"/>
          </p:cNvPicPr>
          <p:nvPr/>
        </p:nvPicPr>
        <p:blipFill>
          <a:blip r:embed="rId2"/>
          <a:stretch>
            <a:fillRect/>
          </a:stretch>
        </p:blipFill>
        <p:spPr>
          <a:xfrm>
            <a:off x="891831" y="2288032"/>
            <a:ext cx="3406435" cy="3071126"/>
          </a:xfrm>
          <a:prstGeom prst="rect">
            <a:avLst/>
          </a:prstGeom>
        </p:spPr>
      </p:pic>
      <p:sp>
        <p:nvSpPr>
          <p:cNvPr id="5" name="Arrow: Right 4">
            <a:extLst>
              <a:ext uri="{FF2B5EF4-FFF2-40B4-BE49-F238E27FC236}">
                <a16:creationId xmlns:a16="http://schemas.microsoft.com/office/drawing/2014/main" id="{6F1DDA94-DC5A-15D5-FFAE-A02E3E2DC721}"/>
              </a:ext>
            </a:extLst>
          </p:cNvPr>
          <p:cNvSpPr/>
          <p:nvPr/>
        </p:nvSpPr>
        <p:spPr>
          <a:xfrm>
            <a:off x="4546619" y="3729799"/>
            <a:ext cx="352442" cy="24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000B1C-7E06-FCBC-7382-D3D48AE7B9ED}"/>
              </a:ext>
            </a:extLst>
          </p:cNvPr>
          <p:cNvPicPr>
            <a:picLocks noChangeAspect="1"/>
          </p:cNvPicPr>
          <p:nvPr/>
        </p:nvPicPr>
        <p:blipFill>
          <a:blip r:embed="rId3"/>
          <a:stretch>
            <a:fillRect/>
          </a:stretch>
        </p:blipFill>
        <p:spPr>
          <a:xfrm>
            <a:off x="7728417" y="2296130"/>
            <a:ext cx="3398815" cy="3063505"/>
          </a:xfrm>
          <a:prstGeom prst="rect">
            <a:avLst/>
          </a:prstGeom>
        </p:spPr>
      </p:pic>
      <p:sp>
        <p:nvSpPr>
          <p:cNvPr id="7" name="Rectangle 6">
            <a:extLst>
              <a:ext uri="{FF2B5EF4-FFF2-40B4-BE49-F238E27FC236}">
                <a16:creationId xmlns:a16="http://schemas.microsoft.com/office/drawing/2014/main" id="{A7A644C6-A7CA-15AF-29AF-E09F53379057}"/>
              </a:ext>
            </a:extLst>
          </p:cNvPr>
          <p:cNvSpPr/>
          <p:nvPr/>
        </p:nvSpPr>
        <p:spPr>
          <a:xfrm>
            <a:off x="5064377" y="3266383"/>
            <a:ext cx="1933575" cy="1114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GNN</a:t>
            </a:r>
          </a:p>
        </p:txBody>
      </p:sp>
      <p:sp>
        <p:nvSpPr>
          <p:cNvPr id="10" name="Arrow: Right 9">
            <a:extLst>
              <a:ext uri="{FF2B5EF4-FFF2-40B4-BE49-F238E27FC236}">
                <a16:creationId xmlns:a16="http://schemas.microsoft.com/office/drawing/2014/main" id="{A82313CC-06DD-1C53-CCC2-2F1C4DAC7A34}"/>
              </a:ext>
            </a:extLst>
          </p:cNvPr>
          <p:cNvSpPr/>
          <p:nvPr/>
        </p:nvSpPr>
        <p:spPr>
          <a:xfrm>
            <a:off x="7127624" y="3703580"/>
            <a:ext cx="352442" cy="24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5C254B-C1A8-BD73-1252-41B7F0176E78}"/>
              </a:ext>
            </a:extLst>
          </p:cNvPr>
          <p:cNvSpPr txBox="1"/>
          <p:nvPr/>
        </p:nvSpPr>
        <p:spPr>
          <a:xfrm>
            <a:off x="821491" y="1926798"/>
            <a:ext cx="3396342" cy="369332"/>
          </a:xfrm>
          <a:prstGeom prst="rect">
            <a:avLst/>
          </a:prstGeom>
          <a:noFill/>
        </p:spPr>
        <p:txBody>
          <a:bodyPr wrap="square" rtlCol="0">
            <a:spAutoFit/>
          </a:bodyPr>
          <a:lstStyle/>
          <a:p>
            <a:pPr algn="ctr"/>
            <a:r>
              <a:rPr lang="en-US" dirty="0"/>
              <a:t>time = 9:00</a:t>
            </a:r>
          </a:p>
        </p:txBody>
      </p:sp>
      <p:sp>
        <p:nvSpPr>
          <p:cNvPr id="13" name="TextBox 12">
            <a:extLst>
              <a:ext uri="{FF2B5EF4-FFF2-40B4-BE49-F238E27FC236}">
                <a16:creationId xmlns:a16="http://schemas.microsoft.com/office/drawing/2014/main" id="{AB0E71A5-DDC0-CBAC-C483-3147B7984D56}"/>
              </a:ext>
            </a:extLst>
          </p:cNvPr>
          <p:cNvSpPr txBox="1"/>
          <p:nvPr/>
        </p:nvSpPr>
        <p:spPr>
          <a:xfrm>
            <a:off x="7727470" y="1904863"/>
            <a:ext cx="3396342" cy="369332"/>
          </a:xfrm>
          <a:prstGeom prst="rect">
            <a:avLst/>
          </a:prstGeom>
          <a:noFill/>
        </p:spPr>
        <p:txBody>
          <a:bodyPr wrap="square" rtlCol="0">
            <a:spAutoFit/>
          </a:bodyPr>
          <a:lstStyle/>
          <a:p>
            <a:pPr algn="ctr"/>
            <a:r>
              <a:rPr lang="en-US" dirty="0"/>
              <a:t>time = 9:15</a:t>
            </a:r>
          </a:p>
        </p:txBody>
      </p:sp>
      <p:sp>
        <p:nvSpPr>
          <p:cNvPr id="14" name="TextBox 13">
            <a:extLst>
              <a:ext uri="{FF2B5EF4-FFF2-40B4-BE49-F238E27FC236}">
                <a16:creationId xmlns:a16="http://schemas.microsoft.com/office/drawing/2014/main" id="{AFE5AB06-35EB-8816-B1B3-136841BDED2F}"/>
              </a:ext>
            </a:extLst>
          </p:cNvPr>
          <p:cNvSpPr txBox="1"/>
          <p:nvPr/>
        </p:nvSpPr>
        <p:spPr>
          <a:xfrm>
            <a:off x="891831" y="5720392"/>
            <a:ext cx="10231981" cy="646331"/>
          </a:xfrm>
          <a:prstGeom prst="rect">
            <a:avLst/>
          </a:prstGeom>
          <a:noFill/>
        </p:spPr>
        <p:txBody>
          <a:bodyPr wrap="square" rtlCol="0">
            <a:spAutoFit/>
          </a:bodyPr>
          <a:lstStyle/>
          <a:p>
            <a:pPr algn="ctr"/>
            <a:r>
              <a:rPr lang="en-US" dirty="0"/>
              <a:t>Using PM 2.5 sparse geolocated PM 2.5 measurements we want to design a Graph Neural Network that predicts the PM 2.5 values forecasted into the near future (e.g. 15 minutes) at a much greater resolution. </a:t>
            </a:r>
          </a:p>
        </p:txBody>
      </p:sp>
    </p:spTree>
    <p:extLst>
      <p:ext uri="{BB962C8B-B14F-4D97-AF65-F5344CB8AC3E}">
        <p14:creationId xmlns:p14="http://schemas.microsoft.com/office/powerpoint/2010/main" val="275390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2C03-3564-9348-F6A3-B87F011F5DB0}"/>
              </a:ext>
            </a:extLst>
          </p:cNvPr>
          <p:cNvSpPr>
            <a:spLocks noGrp="1"/>
          </p:cNvSpPr>
          <p:nvPr>
            <p:ph type="title"/>
          </p:nvPr>
        </p:nvSpPr>
        <p:spPr/>
        <p:txBody>
          <a:bodyPr/>
          <a:lstStyle/>
          <a:p>
            <a:r>
              <a:rPr lang="en-US" b="1" dirty="0"/>
              <a:t>GNN</a:t>
            </a:r>
            <a:r>
              <a:rPr lang="en-US" dirty="0"/>
              <a:t>(PM 2.5 graph) = PM 2.5 graph</a:t>
            </a:r>
            <a:endParaRPr lang="en-US" b="1" dirty="0"/>
          </a:p>
        </p:txBody>
      </p:sp>
      <p:sp>
        <p:nvSpPr>
          <p:cNvPr id="4" name="TextBox 3">
            <a:extLst>
              <a:ext uri="{FF2B5EF4-FFF2-40B4-BE49-F238E27FC236}">
                <a16:creationId xmlns:a16="http://schemas.microsoft.com/office/drawing/2014/main" id="{A33929AC-CBCF-128D-C6F0-2BCAF8FF40BE}"/>
              </a:ext>
            </a:extLst>
          </p:cNvPr>
          <p:cNvSpPr txBox="1"/>
          <p:nvPr/>
        </p:nvSpPr>
        <p:spPr>
          <a:xfrm>
            <a:off x="682244" y="1739599"/>
            <a:ext cx="4794825" cy="4801314"/>
          </a:xfrm>
          <a:prstGeom prst="rect">
            <a:avLst/>
          </a:prstGeom>
          <a:noFill/>
        </p:spPr>
        <p:txBody>
          <a:bodyPr wrap="square" rtlCol="0">
            <a:spAutoFit/>
          </a:bodyPr>
          <a:lstStyle/>
          <a:p>
            <a:pPr algn="just"/>
            <a:r>
              <a:rPr lang="en-US" b="1" dirty="0"/>
              <a:t>Task: </a:t>
            </a:r>
            <a:r>
              <a:rPr lang="en-US" dirty="0"/>
              <a:t>We constructed a simple Recurrent Graph Convolutional Network to forecast the PM 2.5 over the graph of New Delhi 15 minutes into the future. We extracted graph 2000 meters in radius around each CPCB station and trained the GNN on windows of those graphs. </a:t>
            </a:r>
          </a:p>
          <a:p>
            <a:endParaRPr lang="en-US" dirty="0"/>
          </a:p>
          <a:p>
            <a:pPr algn="just"/>
            <a:r>
              <a:rPr lang="en-US" b="1" dirty="0"/>
              <a:t>Findings: </a:t>
            </a:r>
            <a:r>
              <a:rPr lang="en-US" dirty="0"/>
              <a:t>The GNN predicts the next time step (15 minutes difference) on some sequences accurately. However, oftentimes it is doing so by approximating the identity function. </a:t>
            </a:r>
            <a:endParaRPr lang="en-US" b="1" dirty="0"/>
          </a:p>
          <a:p>
            <a:pPr algn="just"/>
            <a:endParaRPr lang="en-US" dirty="0"/>
          </a:p>
          <a:p>
            <a:pPr algn="just"/>
            <a:r>
              <a:rPr lang="en-US" b="1" dirty="0"/>
              <a:t>Going further: </a:t>
            </a:r>
            <a:r>
              <a:rPr lang="en-US" dirty="0"/>
              <a:t>The GNN itself has only been trained for short periods of time (&lt;1hr on a laptop). Thus, training the network on the entire dataset, on multiple windows, and with hyperparameter search could prove fruitful. </a:t>
            </a:r>
          </a:p>
        </p:txBody>
      </p:sp>
      <p:pic>
        <p:nvPicPr>
          <p:cNvPr id="5" name="Picture 4" descr="A picture containing text&#10;&#10;Description automatically generated">
            <a:extLst>
              <a:ext uri="{FF2B5EF4-FFF2-40B4-BE49-F238E27FC236}">
                <a16:creationId xmlns:a16="http://schemas.microsoft.com/office/drawing/2014/main" id="{2D8C8396-132D-8925-CE4A-E72B93B56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996" y="2178804"/>
            <a:ext cx="6877211" cy="1833923"/>
          </a:xfrm>
          <a:prstGeom prst="rect">
            <a:avLst/>
          </a:prstGeom>
        </p:spPr>
      </p:pic>
      <p:pic>
        <p:nvPicPr>
          <p:cNvPr id="8" name="Picture 7" descr="A picture containing text, screenshot, vector graphics, clipart&#10;&#10;Description automatically generated">
            <a:extLst>
              <a:ext uri="{FF2B5EF4-FFF2-40B4-BE49-F238E27FC236}">
                <a16:creationId xmlns:a16="http://schemas.microsoft.com/office/drawing/2014/main" id="{D65C8EA7-0A77-DB53-EF25-5D41BF6A3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996" y="4012727"/>
            <a:ext cx="6877211" cy="1833923"/>
          </a:xfrm>
          <a:prstGeom prst="rect">
            <a:avLst/>
          </a:prstGeom>
        </p:spPr>
      </p:pic>
      <p:sp>
        <p:nvSpPr>
          <p:cNvPr id="10" name="TextBox 9">
            <a:extLst>
              <a:ext uri="{FF2B5EF4-FFF2-40B4-BE49-F238E27FC236}">
                <a16:creationId xmlns:a16="http://schemas.microsoft.com/office/drawing/2014/main" id="{7F7C8925-D2DB-002D-5E1A-38D70CC6E8CE}"/>
              </a:ext>
            </a:extLst>
          </p:cNvPr>
          <p:cNvSpPr txBox="1"/>
          <p:nvPr/>
        </p:nvSpPr>
        <p:spPr>
          <a:xfrm>
            <a:off x="5477069" y="5851623"/>
            <a:ext cx="6205941" cy="307777"/>
          </a:xfrm>
          <a:prstGeom prst="rect">
            <a:avLst/>
          </a:prstGeom>
          <a:noFill/>
        </p:spPr>
        <p:txBody>
          <a:bodyPr wrap="square" rtlCol="0">
            <a:spAutoFit/>
          </a:bodyPr>
          <a:lstStyle/>
          <a:p>
            <a:pPr algn="ctr"/>
            <a:r>
              <a:rPr lang="en-US" sz="1400" dirty="0"/>
              <a:t>… but usually is not a great strategy in a forecasting task.</a:t>
            </a:r>
          </a:p>
        </p:txBody>
      </p:sp>
      <p:sp>
        <p:nvSpPr>
          <p:cNvPr id="12" name="TextBox 11">
            <a:extLst>
              <a:ext uri="{FF2B5EF4-FFF2-40B4-BE49-F238E27FC236}">
                <a16:creationId xmlns:a16="http://schemas.microsoft.com/office/drawing/2014/main" id="{46CBCC61-F0A3-8F61-2BE3-53A046550F88}"/>
              </a:ext>
            </a:extLst>
          </p:cNvPr>
          <p:cNvSpPr txBox="1"/>
          <p:nvPr/>
        </p:nvSpPr>
        <p:spPr>
          <a:xfrm>
            <a:off x="5477069" y="1871027"/>
            <a:ext cx="6382138" cy="307777"/>
          </a:xfrm>
          <a:prstGeom prst="rect">
            <a:avLst/>
          </a:prstGeom>
          <a:noFill/>
        </p:spPr>
        <p:txBody>
          <a:bodyPr wrap="square" rtlCol="0">
            <a:spAutoFit/>
          </a:bodyPr>
          <a:lstStyle/>
          <a:p>
            <a:pPr algn="ctr"/>
            <a:r>
              <a:rPr lang="en-US" sz="1400" dirty="0"/>
              <a:t>Replicating the inputs may be …</a:t>
            </a:r>
          </a:p>
        </p:txBody>
      </p:sp>
    </p:spTree>
    <p:extLst>
      <p:ext uri="{BB962C8B-B14F-4D97-AF65-F5344CB8AC3E}">
        <p14:creationId xmlns:p14="http://schemas.microsoft.com/office/powerpoint/2010/main" val="255978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42C03-3564-9348-F6A3-B87F011F5DB0}"/>
              </a:ext>
            </a:extLst>
          </p:cNvPr>
          <p:cNvSpPr>
            <a:spLocks noGrp="1"/>
          </p:cNvSpPr>
          <p:nvPr>
            <p:ph type="title"/>
          </p:nvPr>
        </p:nvSpPr>
        <p:spPr/>
        <p:txBody>
          <a:bodyPr/>
          <a:lstStyle/>
          <a:p>
            <a:r>
              <a:rPr lang="en-US" b="1" dirty="0"/>
              <a:t>RNN</a:t>
            </a:r>
            <a:r>
              <a:rPr lang="en-US" dirty="0"/>
              <a:t>(Weather, time) = PM 2.5</a:t>
            </a:r>
            <a:endParaRPr lang="en-US" b="1" dirty="0"/>
          </a:p>
        </p:txBody>
      </p:sp>
      <p:sp>
        <p:nvSpPr>
          <p:cNvPr id="4" name="TextBox 3">
            <a:extLst>
              <a:ext uri="{FF2B5EF4-FFF2-40B4-BE49-F238E27FC236}">
                <a16:creationId xmlns:a16="http://schemas.microsoft.com/office/drawing/2014/main" id="{A33929AC-CBCF-128D-C6F0-2BCAF8FF40BE}"/>
              </a:ext>
            </a:extLst>
          </p:cNvPr>
          <p:cNvSpPr txBox="1"/>
          <p:nvPr/>
        </p:nvSpPr>
        <p:spPr>
          <a:xfrm>
            <a:off x="682244" y="2084832"/>
            <a:ext cx="5201920" cy="3970318"/>
          </a:xfrm>
          <a:prstGeom prst="rect">
            <a:avLst/>
          </a:prstGeom>
          <a:noFill/>
        </p:spPr>
        <p:txBody>
          <a:bodyPr wrap="square" rtlCol="0">
            <a:spAutoFit/>
          </a:bodyPr>
          <a:lstStyle/>
          <a:p>
            <a:pPr algn="just"/>
            <a:r>
              <a:rPr lang="en-US" b="1" dirty="0"/>
              <a:t>Task: </a:t>
            </a:r>
            <a:r>
              <a:rPr lang="en-US" dirty="0"/>
              <a:t>We constructed a simple LSTM-based Recurrent Neural Network to predict the average PM 2.5 values in New Delhi given only weather and time information.  </a:t>
            </a:r>
          </a:p>
          <a:p>
            <a:endParaRPr lang="en-US" dirty="0"/>
          </a:p>
          <a:p>
            <a:pPr algn="just"/>
            <a:r>
              <a:rPr lang="en-US" b="1" dirty="0"/>
              <a:t>Findings: </a:t>
            </a:r>
            <a:r>
              <a:rPr lang="en-US" dirty="0"/>
              <a:t>Evident from the graphs produced, weather and time data are a valuable predictor of PM 2.5 for a deep learning model. Thus, suggesting that their addition to the GNN model will likely improve its accuracy.</a:t>
            </a:r>
          </a:p>
          <a:p>
            <a:endParaRPr lang="en-US" dirty="0"/>
          </a:p>
          <a:p>
            <a:pPr algn="just"/>
            <a:r>
              <a:rPr lang="en-US" b="1" dirty="0"/>
              <a:t>Going further: </a:t>
            </a:r>
            <a:r>
              <a:rPr lang="en-US" dirty="0"/>
              <a:t>The RNN itself has not been extensively evaluated and no hyperparameter search was performed to improve its performance, which leaves an alleyway for further research.</a:t>
            </a:r>
          </a:p>
        </p:txBody>
      </p:sp>
      <p:pic>
        <p:nvPicPr>
          <p:cNvPr id="8" name="Picture 7" descr="Chart, histogram&#10;&#10;Description automatically generated">
            <a:extLst>
              <a:ext uri="{FF2B5EF4-FFF2-40B4-BE49-F238E27FC236}">
                <a16:creationId xmlns:a16="http://schemas.microsoft.com/office/drawing/2014/main" id="{F2723A5C-67EC-1701-DBF1-7BAEC412E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112" y="1765386"/>
            <a:ext cx="6654456" cy="3327228"/>
          </a:xfrm>
          <a:prstGeom prst="rect">
            <a:avLst/>
          </a:prstGeom>
        </p:spPr>
      </p:pic>
      <p:sp>
        <p:nvSpPr>
          <p:cNvPr id="11" name="TextBox 10">
            <a:extLst>
              <a:ext uri="{FF2B5EF4-FFF2-40B4-BE49-F238E27FC236}">
                <a16:creationId xmlns:a16="http://schemas.microsoft.com/office/drawing/2014/main" id="{3BA77C5A-133D-875A-A755-C9AC201A3235}"/>
              </a:ext>
            </a:extLst>
          </p:cNvPr>
          <p:cNvSpPr txBox="1"/>
          <p:nvPr/>
        </p:nvSpPr>
        <p:spPr>
          <a:xfrm>
            <a:off x="6165598" y="4950374"/>
            <a:ext cx="5344160" cy="523220"/>
          </a:xfrm>
          <a:prstGeom prst="rect">
            <a:avLst/>
          </a:prstGeom>
          <a:noFill/>
        </p:spPr>
        <p:txBody>
          <a:bodyPr wrap="square" rtlCol="0">
            <a:spAutoFit/>
          </a:bodyPr>
          <a:lstStyle/>
          <a:p>
            <a:r>
              <a:rPr lang="en-US" sz="1400" dirty="0"/>
              <a:t>Prediction on testing data suggests PM 2.5 predictive power of weather and time features. </a:t>
            </a:r>
          </a:p>
        </p:txBody>
      </p:sp>
    </p:spTree>
    <p:extLst>
      <p:ext uri="{BB962C8B-B14F-4D97-AF65-F5344CB8AC3E}">
        <p14:creationId xmlns:p14="http://schemas.microsoft.com/office/powerpoint/2010/main" val="78143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34D9-36DA-FE82-2F1A-C2E3ECD95E1F}"/>
              </a:ext>
            </a:extLst>
          </p:cNvPr>
          <p:cNvSpPr>
            <a:spLocks noGrp="1"/>
          </p:cNvSpPr>
          <p:nvPr>
            <p:ph type="title"/>
          </p:nvPr>
        </p:nvSpPr>
        <p:spPr/>
        <p:txBody>
          <a:bodyPr/>
          <a:lstStyle/>
          <a:p>
            <a:r>
              <a:rPr lang="en-US" dirty="0"/>
              <a:t>Further research and improvements</a:t>
            </a:r>
          </a:p>
        </p:txBody>
      </p:sp>
      <p:sp>
        <p:nvSpPr>
          <p:cNvPr id="3" name="Text Placeholder 2">
            <a:extLst>
              <a:ext uri="{FF2B5EF4-FFF2-40B4-BE49-F238E27FC236}">
                <a16:creationId xmlns:a16="http://schemas.microsoft.com/office/drawing/2014/main" id="{72527826-B173-CA14-332C-720C3871814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592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93CD-00D2-E9F2-E095-D7F746441EAE}"/>
              </a:ext>
            </a:extLst>
          </p:cNvPr>
          <p:cNvSpPr>
            <a:spLocks noGrp="1"/>
          </p:cNvSpPr>
          <p:nvPr>
            <p:ph type="title"/>
          </p:nvPr>
        </p:nvSpPr>
        <p:spPr>
          <a:xfrm>
            <a:off x="983580" y="585180"/>
            <a:ext cx="9720072" cy="1499616"/>
          </a:xfrm>
        </p:spPr>
        <p:txBody>
          <a:bodyPr/>
          <a:lstStyle/>
          <a:p>
            <a:r>
              <a:rPr lang="en-US" dirty="0"/>
              <a:t>Adding </a:t>
            </a:r>
            <a:r>
              <a:rPr lang="en-US" b="1" dirty="0"/>
              <a:t>time and weather </a:t>
            </a:r>
            <a:r>
              <a:rPr lang="en-US" dirty="0"/>
              <a:t>to the GNN</a:t>
            </a:r>
          </a:p>
        </p:txBody>
      </p:sp>
      <p:sp>
        <p:nvSpPr>
          <p:cNvPr id="4" name="TextBox 3">
            <a:extLst>
              <a:ext uri="{FF2B5EF4-FFF2-40B4-BE49-F238E27FC236}">
                <a16:creationId xmlns:a16="http://schemas.microsoft.com/office/drawing/2014/main" id="{E7CD0C39-5B8F-A653-FF70-321ECB223C9E}"/>
              </a:ext>
            </a:extLst>
          </p:cNvPr>
          <p:cNvSpPr txBox="1"/>
          <p:nvPr/>
        </p:nvSpPr>
        <p:spPr>
          <a:xfrm>
            <a:off x="799322" y="2084832"/>
            <a:ext cx="3502610" cy="4247317"/>
          </a:xfrm>
          <a:prstGeom prst="rect">
            <a:avLst/>
          </a:prstGeom>
          <a:noFill/>
        </p:spPr>
        <p:txBody>
          <a:bodyPr wrap="square" rtlCol="0">
            <a:spAutoFit/>
          </a:bodyPr>
          <a:lstStyle/>
          <a:p>
            <a:pPr algn="just"/>
            <a:r>
              <a:rPr lang="en-US" dirty="0"/>
              <a:t>We have demonstrated that weather and time make valuable predictors of PM 2.5</a:t>
            </a:r>
            <a:r>
              <a:rPr lang="pl-PL" dirty="0"/>
              <a:t>. Thus,</a:t>
            </a:r>
            <a:r>
              <a:rPr lang="en-US" dirty="0"/>
              <a:t> it would be beneficial for the GNN to harvest this information. </a:t>
            </a:r>
          </a:p>
          <a:p>
            <a:pPr algn="just"/>
            <a:endParaRPr lang="en-US" dirty="0"/>
          </a:p>
          <a:p>
            <a:pPr algn="just"/>
            <a:r>
              <a:rPr lang="en-US" dirty="0"/>
              <a:t>We suggest two methods of achieving that: </a:t>
            </a:r>
          </a:p>
          <a:p>
            <a:pPr marL="342900" indent="-342900" algn="just">
              <a:buAutoNum type="arabicPeriod"/>
            </a:pPr>
            <a:r>
              <a:rPr lang="en-US" dirty="0"/>
              <a:t>Concatenate the </a:t>
            </a:r>
            <a:r>
              <a:rPr lang="en-US" dirty="0" err="1"/>
              <a:t>time+weather</a:t>
            </a:r>
            <a:r>
              <a:rPr lang="en-US" dirty="0"/>
              <a:t> feature vector onto the features of each node in the input graph.</a:t>
            </a:r>
          </a:p>
          <a:p>
            <a:pPr marL="342900" indent="-342900" algn="just">
              <a:buAutoNum type="arabicPeriod"/>
            </a:pPr>
            <a:r>
              <a:rPr lang="en-US" dirty="0"/>
              <a:t>Concatenate </a:t>
            </a:r>
            <a:r>
              <a:rPr lang="pl-PL" dirty="0"/>
              <a:t>the outputs of the GNN and RNN before passing it through another RNN</a:t>
            </a:r>
            <a:r>
              <a:rPr lang="en-US" dirty="0"/>
              <a:t> – ensuring joint learning. </a:t>
            </a:r>
            <a:endParaRPr lang="pl-PL" dirty="0"/>
          </a:p>
        </p:txBody>
      </p:sp>
      <p:sp>
        <p:nvSpPr>
          <p:cNvPr id="3" name="Rectangle 2">
            <a:extLst>
              <a:ext uri="{FF2B5EF4-FFF2-40B4-BE49-F238E27FC236}">
                <a16:creationId xmlns:a16="http://schemas.microsoft.com/office/drawing/2014/main" id="{521F8393-BD92-489A-ADA4-CBE0D8D11EFA}"/>
              </a:ext>
            </a:extLst>
          </p:cNvPr>
          <p:cNvSpPr/>
          <p:nvPr/>
        </p:nvSpPr>
        <p:spPr>
          <a:xfrm>
            <a:off x="9832070" y="2641828"/>
            <a:ext cx="1312906" cy="602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RNN</a:t>
            </a:r>
            <a:endParaRPr lang="pl-PL" dirty="0"/>
          </a:p>
        </p:txBody>
      </p:sp>
      <p:sp>
        <p:nvSpPr>
          <p:cNvPr id="5" name="Rectangle 4">
            <a:extLst>
              <a:ext uri="{FF2B5EF4-FFF2-40B4-BE49-F238E27FC236}">
                <a16:creationId xmlns:a16="http://schemas.microsoft.com/office/drawing/2014/main" id="{6AB3FE72-D130-AFDC-7144-2EDCDB41E182}"/>
              </a:ext>
            </a:extLst>
          </p:cNvPr>
          <p:cNvSpPr/>
          <p:nvPr/>
        </p:nvSpPr>
        <p:spPr>
          <a:xfrm>
            <a:off x="8198034" y="2642540"/>
            <a:ext cx="1134423" cy="605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GNN</a:t>
            </a:r>
          </a:p>
        </p:txBody>
      </p:sp>
      <p:sp>
        <p:nvSpPr>
          <p:cNvPr id="8" name="Rectangle 7">
            <a:extLst>
              <a:ext uri="{FF2B5EF4-FFF2-40B4-BE49-F238E27FC236}">
                <a16:creationId xmlns:a16="http://schemas.microsoft.com/office/drawing/2014/main" id="{BD6641F0-0756-C8D1-DCAD-91DE6F653C28}"/>
              </a:ext>
            </a:extLst>
          </p:cNvPr>
          <p:cNvSpPr/>
          <p:nvPr/>
        </p:nvSpPr>
        <p:spPr>
          <a:xfrm>
            <a:off x="8983674" y="4232044"/>
            <a:ext cx="1266262" cy="69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RNN</a:t>
            </a:r>
          </a:p>
        </p:txBody>
      </p:sp>
      <p:sp>
        <p:nvSpPr>
          <p:cNvPr id="14" name="TextBox 13">
            <a:extLst>
              <a:ext uri="{FF2B5EF4-FFF2-40B4-BE49-F238E27FC236}">
                <a16:creationId xmlns:a16="http://schemas.microsoft.com/office/drawing/2014/main" id="{B2EEDF53-2135-2CB4-1090-D72459704E2C}"/>
              </a:ext>
            </a:extLst>
          </p:cNvPr>
          <p:cNvSpPr txBox="1"/>
          <p:nvPr/>
        </p:nvSpPr>
        <p:spPr>
          <a:xfrm rot="16200000">
            <a:off x="9385973" y="2652029"/>
            <a:ext cx="461665" cy="2172288"/>
          </a:xfrm>
          <a:prstGeom prst="rect">
            <a:avLst/>
          </a:prstGeom>
          <a:noFill/>
        </p:spPr>
        <p:txBody>
          <a:bodyPr vert="eaVert" wrap="square" rtlCol="0">
            <a:spAutoFit/>
          </a:bodyPr>
          <a:lstStyle/>
          <a:p>
            <a:pPr algn="ctr"/>
            <a:r>
              <a:rPr lang="pl-PL" dirty="0"/>
              <a:t>Concatenate ouputs</a:t>
            </a:r>
            <a:endParaRPr lang="en-US" dirty="0"/>
          </a:p>
        </p:txBody>
      </p:sp>
      <p:pic>
        <p:nvPicPr>
          <p:cNvPr id="23" name="Picture 16" descr="How to Create Social Network Data Representation for Whatsapp Chats | by  Audhi Aprilliant | Medium">
            <a:extLst>
              <a:ext uri="{FF2B5EF4-FFF2-40B4-BE49-F238E27FC236}">
                <a16:creationId xmlns:a16="http://schemas.microsoft.com/office/drawing/2014/main" id="{DE65639B-23F5-7B1C-A0CC-28418DAFA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352" y="2900131"/>
            <a:ext cx="2659722" cy="161879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58C37E9-10DC-015C-840E-A13E2C373034}"/>
              </a:ext>
            </a:extLst>
          </p:cNvPr>
          <p:cNvSpPr/>
          <p:nvPr/>
        </p:nvSpPr>
        <p:spPr>
          <a:xfrm>
            <a:off x="5060842" y="2198358"/>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AF94CC-447B-F2C9-670E-5F55D2FE1DF8}"/>
              </a:ext>
            </a:extLst>
          </p:cNvPr>
          <p:cNvSpPr/>
          <p:nvPr/>
        </p:nvSpPr>
        <p:spPr>
          <a:xfrm>
            <a:off x="5350640" y="2264649"/>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3B5A6C-9D3E-EB41-5918-37F604BB4580}"/>
              </a:ext>
            </a:extLst>
          </p:cNvPr>
          <p:cNvSpPr/>
          <p:nvPr/>
        </p:nvSpPr>
        <p:spPr>
          <a:xfrm>
            <a:off x="6356307" y="2310690"/>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149927-1D05-E7C2-0A01-3FB7AA93C6E8}"/>
              </a:ext>
            </a:extLst>
          </p:cNvPr>
          <p:cNvSpPr/>
          <p:nvPr/>
        </p:nvSpPr>
        <p:spPr>
          <a:xfrm>
            <a:off x="4894393" y="2580435"/>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992519-9264-7F45-CC1A-0490073039FD}"/>
              </a:ext>
            </a:extLst>
          </p:cNvPr>
          <p:cNvSpPr/>
          <p:nvPr/>
        </p:nvSpPr>
        <p:spPr>
          <a:xfrm>
            <a:off x="5146789" y="2445200"/>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4D4FB5-E9F0-D336-4AB8-1670874FF723}"/>
              </a:ext>
            </a:extLst>
          </p:cNvPr>
          <p:cNvSpPr/>
          <p:nvPr/>
        </p:nvSpPr>
        <p:spPr>
          <a:xfrm>
            <a:off x="5243258" y="2926180"/>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72C7DEA-D5FB-84E7-D697-80C23DBA6BCE}"/>
              </a:ext>
            </a:extLst>
          </p:cNvPr>
          <p:cNvSpPr/>
          <p:nvPr/>
        </p:nvSpPr>
        <p:spPr>
          <a:xfrm>
            <a:off x="5731991" y="2683969"/>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04DE35D-0D97-78A6-3C04-2F3897164835}"/>
              </a:ext>
            </a:extLst>
          </p:cNvPr>
          <p:cNvSpPr/>
          <p:nvPr/>
        </p:nvSpPr>
        <p:spPr>
          <a:xfrm>
            <a:off x="5844239" y="2986501"/>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53C026-0E26-D6E6-5F4C-ADACDD30D7BB}"/>
              </a:ext>
            </a:extLst>
          </p:cNvPr>
          <p:cNvSpPr/>
          <p:nvPr/>
        </p:nvSpPr>
        <p:spPr>
          <a:xfrm>
            <a:off x="5615554" y="2947111"/>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E7FAC6C-DD52-CB05-4C87-348DBD0FBF1E}"/>
              </a:ext>
            </a:extLst>
          </p:cNvPr>
          <p:cNvSpPr/>
          <p:nvPr/>
        </p:nvSpPr>
        <p:spPr>
          <a:xfrm>
            <a:off x="6511539" y="2907096"/>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F652C17-2D0D-1A13-976B-676DE6D79EBA}"/>
              </a:ext>
            </a:extLst>
          </p:cNvPr>
          <p:cNvSpPr/>
          <p:nvPr/>
        </p:nvSpPr>
        <p:spPr>
          <a:xfrm>
            <a:off x="6827115" y="2833630"/>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769CDE5-420D-B3C6-14DC-CF57DD8A956C}"/>
              </a:ext>
            </a:extLst>
          </p:cNvPr>
          <p:cNvSpPr/>
          <p:nvPr/>
        </p:nvSpPr>
        <p:spPr>
          <a:xfrm>
            <a:off x="6426286" y="3158631"/>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FBFEABC-A20E-BF86-A05B-E9B27D3DDEBF}"/>
              </a:ext>
            </a:extLst>
          </p:cNvPr>
          <p:cNvSpPr/>
          <p:nvPr/>
        </p:nvSpPr>
        <p:spPr>
          <a:xfrm>
            <a:off x="5140982" y="3322918"/>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FFAF2C6-20D2-7035-9958-EEA89BAAF956}"/>
              </a:ext>
            </a:extLst>
          </p:cNvPr>
          <p:cNvSpPr/>
          <p:nvPr/>
        </p:nvSpPr>
        <p:spPr>
          <a:xfrm>
            <a:off x="5430670" y="3495855"/>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31B38D-B96A-4959-68CD-DB59E194F5D8}"/>
              </a:ext>
            </a:extLst>
          </p:cNvPr>
          <p:cNvSpPr/>
          <p:nvPr/>
        </p:nvSpPr>
        <p:spPr>
          <a:xfrm>
            <a:off x="4891805" y="3365776"/>
            <a:ext cx="139959" cy="802433"/>
          </a:xfrm>
          <a:prstGeom prst="rect">
            <a:avLst/>
          </a:prstGeom>
          <a:solidFill>
            <a:srgbClr val="1CADE4">
              <a:alpha val="30196"/>
            </a:srgbClr>
          </a:solidFill>
          <a:ln>
            <a:solidFill>
              <a:srgbClr val="1CADE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60F985B-CF7F-EE48-9602-539B4F5973B5}"/>
              </a:ext>
            </a:extLst>
          </p:cNvPr>
          <p:cNvSpPr/>
          <p:nvPr/>
        </p:nvSpPr>
        <p:spPr>
          <a:xfrm>
            <a:off x="5004787" y="4934469"/>
            <a:ext cx="1730852" cy="849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GNN</a:t>
            </a:r>
          </a:p>
        </p:txBody>
      </p:sp>
      <p:sp>
        <p:nvSpPr>
          <p:cNvPr id="42" name="Rectangle: Rounded Corners 41">
            <a:extLst>
              <a:ext uri="{FF2B5EF4-FFF2-40B4-BE49-F238E27FC236}">
                <a16:creationId xmlns:a16="http://schemas.microsoft.com/office/drawing/2014/main" id="{623B5802-125C-2C20-4258-933FECB0A73D}"/>
              </a:ext>
            </a:extLst>
          </p:cNvPr>
          <p:cNvSpPr/>
          <p:nvPr/>
        </p:nvSpPr>
        <p:spPr>
          <a:xfrm>
            <a:off x="4701459" y="2064818"/>
            <a:ext cx="2407920" cy="24541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8525A9FD-F151-ACE1-0BE6-B1E22391BF6B}"/>
              </a:ext>
            </a:extLst>
          </p:cNvPr>
          <p:cNvSpPr/>
          <p:nvPr/>
        </p:nvSpPr>
        <p:spPr>
          <a:xfrm>
            <a:off x="5755513" y="4585427"/>
            <a:ext cx="228685" cy="2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BD8B8DB-4E11-BF5B-59CA-B39D3D7EAD2C}"/>
              </a:ext>
            </a:extLst>
          </p:cNvPr>
          <p:cNvSpPr txBox="1"/>
          <p:nvPr/>
        </p:nvSpPr>
        <p:spPr>
          <a:xfrm>
            <a:off x="4417669" y="5911667"/>
            <a:ext cx="3394598" cy="523220"/>
          </a:xfrm>
          <a:prstGeom prst="rect">
            <a:avLst/>
          </a:prstGeom>
          <a:noFill/>
        </p:spPr>
        <p:txBody>
          <a:bodyPr wrap="square" rtlCol="0">
            <a:spAutoFit/>
          </a:bodyPr>
          <a:lstStyle/>
          <a:p>
            <a:pPr algn="just"/>
            <a:r>
              <a:rPr lang="pl-PL" sz="1400" i="1" dirty="0"/>
              <a:t>Idea 1: </a:t>
            </a:r>
            <a:r>
              <a:rPr lang="pl-PL" sz="1400" dirty="0"/>
              <a:t>Each node wears the same</a:t>
            </a:r>
            <a:r>
              <a:rPr lang="en-US" sz="1400" dirty="0"/>
              <a:t> </a:t>
            </a:r>
            <a:r>
              <a:rPr lang="pl-PL" sz="1400" dirty="0"/>
              <a:t>hat of weather+time features. Simple, but wasteful.</a:t>
            </a:r>
            <a:endParaRPr lang="en-US" sz="1400" dirty="0"/>
          </a:p>
        </p:txBody>
      </p:sp>
      <p:sp>
        <p:nvSpPr>
          <p:cNvPr id="54" name="Arrow: Down 53">
            <a:extLst>
              <a:ext uri="{FF2B5EF4-FFF2-40B4-BE49-F238E27FC236}">
                <a16:creationId xmlns:a16="http://schemas.microsoft.com/office/drawing/2014/main" id="{3F37EFDE-11C7-0870-B764-88719E3411B0}"/>
              </a:ext>
            </a:extLst>
          </p:cNvPr>
          <p:cNvSpPr/>
          <p:nvPr/>
        </p:nvSpPr>
        <p:spPr>
          <a:xfrm rot="19101896">
            <a:off x="8779298" y="3312909"/>
            <a:ext cx="175914" cy="346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Down 54">
            <a:extLst>
              <a:ext uri="{FF2B5EF4-FFF2-40B4-BE49-F238E27FC236}">
                <a16:creationId xmlns:a16="http://schemas.microsoft.com/office/drawing/2014/main" id="{4D1CB357-1176-905F-D714-9A3A0D965CF6}"/>
              </a:ext>
            </a:extLst>
          </p:cNvPr>
          <p:cNvSpPr/>
          <p:nvPr/>
        </p:nvSpPr>
        <p:spPr>
          <a:xfrm rot="2768926">
            <a:off x="10252766" y="3334036"/>
            <a:ext cx="175914" cy="346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Down 55">
            <a:extLst>
              <a:ext uri="{FF2B5EF4-FFF2-40B4-BE49-F238E27FC236}">
                <a16:creationId xmlns:a16="http://schemas.microsoft.com/office/drawing/2014/main" id="{760F82D6-36C4-AC72-E9F3-8910E630F0FC}"/>
              </a:ext>
            </a:extLst>
          </p:cNvPr>
          <p:cNvSpPr/>
          <p:nvPr/>
        </p:nvSpPr>
        <p:spPr>
          <a:xfrm>
            <a:off x="9502465" y="3896106"/>
            <a:ext cx="228685" cy="2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2FA440B-D1C6-0F65-AA82-1B570A7A820A}"/>
              </a:ext>
            </a:extLst>
          </p:cNvPr>
          <p:cNvSpPr txBox="1"/>
          <p:nvPr/>
        </p:nvSpPr>
        <p:spPr>
          <a:xfrm>
            <a:off x="7993288" y="5696223"/>
            <a:ext cx="3502610" cy="954107"/>
          </a:xfrm>
          <a:prstGeom prst="rect">
            <a:avLst/>
          </a:prstGeom>
          <a:noFill/>
        </p:spPr>
        <p:txBody>
          <a:bodyPr wrap="square" rtlCol="0">
            <a:spAutoFit/>
          </a:bodyPr>
          <a:lstStyle/>
          <a:p>
            <a:pPr algn="just"/>
            <a:r>
              <a:rPr lang="pl-PL" sz="1400" i="1" dirty="0"/>
              <a:t>Idea 2: </a:t>
            </a:r>
            <a:r>
              <a:rPr lang="pl-PL" sz="1400" dirty="0"/>
              <a:t>Concatenate the outputs and feed them through another RNN.</a:t>
            </a:r>
            <a:r>
              <a:rPr lang="en-US" sz="1400" dirty="0"/>
              <a:t> May be clever but</a:t>
            </a:r>
            <a:r>
              <a:rPr lang="pl-PL" sz="1400" dirty="0"/>
              <a:t> </a:t>
            </a:r>
            <a:r>
              <a:rPr lang="en-US" sz="1400" dirty="0"/>
              <a:t>requires the number of nodes in the input graph </a:t>
            </a:r>
            <a:r>
              <a:rPr lang="pl-PL" sz="1400" dirty="0"/>
              <a:t>to be constant.</a:t>
            </a:r>
            <a:endParaRPr lang="en-US" sz="1400" dirty="0"/>
          </a:p>
        </p:txBody>
      </p:sp>
      <p:sp>
        <p:nvSpPr>
          <p:cNvPr id="59" name="Arrow: Down 58">
            <a:extLst>
              <a:ext uri="{FF2B5EF4-FFF2-40B4-BE49-F238E27FC236}">
                <a16:creationId xmlns:a16="http://schemas.microsoft.com/office/drawing/2014/main" id="{60B5A199-CE9C-E246-F8A1-A2B716AEE10F}"/>
              </a:ext>
            </a:extLst>
          </p:cNvPr>
          <p:cNvSpPr/>
          <p:nvPr/>
        </p:nvSpPr>
        <p:spPr>
          <a:xfrm>
            <a:off x="9502465" y="5001661"/>
            <a:ext cx="228685" cy="2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B0D6AF98-7828-F248-6F9E-399980EDF096}"/>
              </a:ext>
            </a:extLst>
          </p:cNvPr>
          <p:cNvSpPr txBox="1"/>
          <p:nvPr/>
        </p:nvSpPr>
        <p:spPr>
          <a:xfrm rot="16200000">
            <a:off x="9384983" y="4626305"/>
            <a:ext cx="461665" cy="1588028"/>
          </a:xfrm>
          <a:prstGeom prst="rect">
            <a:avLst/>
          </a:prstGeom>
          <a:noFill/>
        </p:spPr>
        <p:txBody>
          <a:bodyPr vert="eaVert" wrap="square" rtlCol="0">
            <a:spAutoFit/>
          </a:bodyPr>
          <a:lstStyle/>
          <a:p>
            <a:pPr algn="ctr"/>
            <a:r>
              <a:rPr lang="pl-PL" dirty="0"/>
              <a:t>n-length vector</a:t>
            </a:r>
          </a:p>
        </p:txBody>
      </p:sp>
      <p:sp>
        <p:nvSpPr>
          <p:cNvPr id="61" name="TextBox 60">
            <a:extLst>
              <a:ext uri="{FF2B5EF4-FFF2-40B4-BE49-F238E27FC236}">
                <a16:creationId xmlns:a16="http://schemas.microsoft.com/office/drawing/2014/main" id="{7E7E122E-08F0-42DF-E609-0B600AA2F9F0}"/>
              </a:ext>
            </a:extLst>
          </p:cNvPr>
          <p:cNvSpPr txBox="1"/>
          <p:nvPr/>
        </p:nvSpPr>
        <p:spPr>
          <a:xfrm rot="16200000">
            <a:off x="8495838" y="1336702"/>
            <a:ext cx="461665" cy="1588028"/>
          </a:xfrm>
          <a:prstGeom prst="rect">
            <a:avLst/>
          </a:prstGeom>
          <a:noFill/>
        </p:spPr>
        <p:txBody>
          <a:bodyPr vert="eaVert" wrap="square" rtlCol="0">
            <a:spAutoFit/>
          </a:bodyPr>
          <a:lstStyle/>
          <a:p>
            <a:pPr algn="ctr"/>
            <a:r>
              <a:rPr lang="pl-PL" dirty="0"/>
              <a:t>n-node graph</a:t>
            </a:r>
          </a:p>
        </p:txBody>
      </p:sp>
      <p:sp>
        <p:nvSpPr>
          <p:cNvPr id="62" name="Arrow: Down 61">
            <a:extLst>
              <a:ext uri="{FF2B5EF4-FFF2-40B4-BE49-F238E27FC236}">
                <a16:creationId xmlns:a16="http://schemas.microsoft.com/office/drawing/2014/main" id="{9049E14C-3FC1-33AC-99E1-764B1B1CAAF2}"/>
              </a:ext>
            </a:extLst>
          </p:cNvPr>
          <p:cNvSpPr/>
          <p:nvPr/>
        </p:nvSpPr>
        <p:spPr>
          <a:xfrm>
            <a:off x="8651898" y="2328689"/>
            <a:ext cx="228685" cy="2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0571D79-E0C9-B9A3-582D-0ADBA7C32374}"/>
              </a:ext>
            </a:extLst>
          </p:cNvPr>
          <p:cNvSpPr txBox="1"/>
          <p:nvPr/>
        </p:nvSpPr>
        <p:spPr>
          <a:xfrm rot="16200000">
            <a:off x="10253769" y="1325068"/>
            <a:ext cx="461665" cy="1588028"/>
          </a:xfrm>
          <a:prstGeom prst="rect">
            <a:avLst/>
          </a:prstGeom>
          <a:noFill/>
        </p:spPr>
        <p:txBody>
          <a:bodyPr vert="eaVert" wrap="square" rtlCol="0">
            <a:spAutoFit/>
          </a:bodyPr>
          <a:lstStyle/>
          <a:p>
            <a:pPr algn="ctr"/>
            <a:r>
              <a:rPr lang="pl-PL" dirty="0"/>
              <a:t>weather+time</a:t>
            </a:r>
          </a:p>
        </p:txBody>
      </p:sp>
      <p:sp>
        <p:nvSpPr>
          <p:cNvPr id="64" name="Arrow: Down 63">
            <a:extLst>
              <a:ext uri="{FF2B5EF4-FFF2-40B4-BE49-F238E27FC236}">
                <a16:creationId xmlns:a16="http://schemas.microsoft.com/office/drawing/2014/main" id="{688EB0B3-D078-DD6F-15A0-1F88F012B759}"/>
              </a:ext>
            </a:extLst>
          </p:cNvPr>
          <p:cNvSpPr/>
          <p:nvPr/>
        </p:nvSpPr>
        <p:spPr>
          <a:xfrm>
            <a:off x="10409829" y="2317055"/>
            <a:ext cx="228685" cy="260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33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93CD-00D2-E9F2-E095-D7F746441EAE}"/>
              </a:ext>
            </a:extLst>
          </p:cNvPr>
          <p:cNvSpPr>
            <a:spLocks noGrp="1"/>
          </p:cNvSpPr>
          <p:nvPr>
            <p:ph type="title"/>
          </p:nvPr>
        </p:nvSpPr>
        <p:spPr/>
        <p:txBody>
          <a:bodyPr/>
          <a:lstStyle/>
          <a:p>
            <a:r>
              <a:rPr lang="en-US" dirty="0"/>
              <a:t>Heterogeneous graphs and long-distance dependencies </a:t>
            </a:r>
          </a:p>
        </p:txBody>
      </p:sp>
      <p:sp>
        <p:nvSpPr>
          <p:cNvPr id="4" name="TextBox 3">
            <a:extLst>
              <a:ext uri="{FF2B5EF4-FFF2-40B4-BE49-F238E27FC236}">
                <a16:creationId xmlns:a16="http://schemas.microsoft.com/office/drawing/2014/main" id="{E7CD0C39-5B8F-A653-FF70-321ECB223C9E}"/>
              </a:ext>
            </a:extLst>
          </p:cNvPr>
          <p:cNvSpPr txBox="1"/>
          <p:nvPr/>
        </p:nvSpPr>
        <p:spPr>
          <a:xfrm>
            <a:off x="696684" y="2084832"/>
            <a:ext cx="5399316" cy="4247317"/>
          </a:xfrm>
          <a:prstGeom prst="rect">
            <a:avLst/>
          </a:prstGeom>
          <a:noFill/>
        </p:spPr>
        <p:txBody>
          <a:bodyPr wrap="square" rtlCol="0">
            <a:spAutoFit/>
          </a:bodyPr>
          <a:lstStyle/>
          <a:p>
            <a:pPr algn="just"/>
            <a:r>
              <a:rPr lang="en-US" b="1" dirty="0"/>
              <a:t>Heterogeneous graphs: </a:t>
            </a:r>
            <a:r>
              <a:rPr lang="en-US" dirty="0"/>
              <a:t>We can try to improve the GNN’s performance by augmenting the data. One way of doing that is by adding multiple  node types (school, park, etc.) and edge types (highway, bicycle path, etc.) – that is, by making the graph, and the GNN, heterogeneous. </a:t>
            </a:r>
          </a:p>
          <a:p>
            <a:pPr algn="just"/>
            <a:endParaRPr lang="en-US" b="1" dirty="0"/>
          </a:p>
          <a:p>
            <a:pPr algn="just"/>
            <a:r>
              <a:rPr lang="en-US" b="1" dirty="0"/>
              <a:t>Long-distance dependencies: </a:t>
            </a:r>
            <a:r>
              <a:rPr lang="en-US" dirty="0"/>
              <a:t>So far, the GNN has been trained only on small graphs (~2000 meters radius); thus, it could not benefit from readings further away. One way to include these readings would be to construct an “</a:t>
            </a:r>
            <a:r>
              <a:rPr lang="en-US" dirty="0" err="1"/>
              <a:t>overgraph</a:t>
            </a:r>
            <a:r>
              <a:rPr lang="en-US" dirty="0"/>
              <a:t>” of all labelled positions and connect it to the current input graph (in a heterogenous graph, the “</a:t>
            </a:r>
            <a:r>
              <a:rPr lang="en-US" dirty="0" err="1"/>
              <a:t>overgraph</a:t>
            </a:r>
            <a:r>
              <a:rPr lang="en-US" dirty="0"/>
              <a:t>” nodes would be of a different type).</a:t>
            </a:r>
            <a:endParaRPr lang="en-US" b="1" dirty="0"/>
          </a:p>
          <a:p>
            <a:endParaRPr lang="en-US" b="1" dirty="0"/>
          </a:p>
        </p:txBody>
      </p:sp>
      <p:pic>
        <p:nvPicPr>
          <p:cNvPr id="3" name="Picture 2" descr="A picture containing text, sign&#10;&#10;Description automatically generated">
            <a:extLst>
              <a:ext uri="{FF2B5EF4-FFF2-40B4-BE49-F238E27FC236}">
                <a16:creationId xmlns:a16="http://schemas.microsoft.com/office/drawing/2014/main" id="{DF156B15-DA21-1717-1985-01F8A2E20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489" y="1436874"/>
            <a:ext cx="4951155" cy="4951155"/>
          </a:xfrm>
          <a:prstGeom prst="rect">
            <a:avLst/>
          </a:prstGeom>
        </p:spPr>
      </p:pic>
      <p:sp>
        <p:nvSpPr>
          <p:cNvPr id="5" name="TextBox 4">
            <a:extLst>
              <a:ext uri="{FF2B5EF4-FFF2-40B4-BE49-F238E27FC236}">
                <a16:creationId xmlns:a16="http://schemas.microsoft.com/office/drawing/2014/main" id="{F02A9C1D-B34D-748C-2CF7-AE7F10964F38}"/>
              </a:ext>
            </a:extLst>
          </p:cNvPr>
          <p:cNvSpPr txBox="1"/>
          <p:nvPr/>
        </p:nvSpPr>
        <p:spPr>
          <a:xfrm>
            <a:off x="6707103" y="5805444"/>
            <a:ext cx="3931640" cy="523220"/>
          </a:xfrm>
          <a:prstGeom prst="rect">
            <a:avLst/>
          </a:prstGeom>
          <a:noFill/>
        </p:spPr>
        <p:txBody>
          <a:bodyPr wrap="square" rtlCol="0">
            <a:spAutoFit/>
          </a:bodyPr>
          <a:lstStyle/>
          <a:p>
            <a:r>
              <a:rPr lang="pl-PL" sz="1400" dirty="0"/>
              <a:t>Footprints of buildings (obtained via osmnx) may be added to a heterogeneous graph.</a:t>
            </a:r>
            <a:endParaRPr lang="en-US" sz="1400" dirty="0"/>
          </a:p>
        </p:txBody>
      </p:sp>
    </p:spTree>
    <p:extLst>
      <p:ext uri="{BB962C8B-B14F-4D97-AF65-F5344CB8AC3E}">
        <p14:creationId xmlns:p14="http://schemas.microsoft.com/office/powerpoint/2010/main" val="2441760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ED0D-9B0B-4119-D519-A85CE1EB1798}"/>
              </a:ext>
            </a:extLst>
          </p:cNvPr>
          <p:cNvSpPr>
            <a:spLocks noGrp="1"/>
          </p:cNvSpPr>
          <p:nvPr>
            <p:ph type="ctrTitle"/>
          </p:nvPr>
        </p:nvSpPr>
        <p:spPr/>
        <p:txBody>
          <a:bodyPr/>
          <a:lstStyle/>
          <a:p>
            <a:r>
              <a:rPr lang="en-US" dirty="0"/>
              <a:t>Fin</a:t>
            </a:r>
          </a:p>
        </p:txBody>
      </p:sp>
      <p:sp>
        <p:nvSpPr>
          <p:cNvPr id="3" name="Subtitle 2">
            <a:extLst>
              <a:ext uri="{FF2B5EF4-FFF2-40B4-BE49-F238E27FC236}">
                <a16:creationId xmlns:a16="http://schemas.microsoft.com/office/drawing/2014/main" id="{A8C2CF42-ACD4-3A53-0E65-5E58F0379BD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240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0BB4-3500-8F47-3DAF-4CD964E70D99}"/>
              </a:ext>
            </a:extLst>
          </p:cNvPr>
          <p:cNvSpPr>
            <a:spLocks noGrp="1"/>
          </p:cNvSpPr>
          <p:nvPr>
            <p:ph type="title"/>
          </p:nvPr>
        </p:nvSpPr>
        <p:spPr/>
        <p:txBody>
          <a:bodyPr/>
          <a:lstStyle/>
          <a:p>
            <a:r>
              <a:rPr lang="en-US" dirty="0"/>
              <a:t>Motivation</a:t>
            </a:r>
          </a:p>
        </p:txBody>
      </p:sp>
      <p:sp>
        <p:nvSpPr>
          <p:cNvPr id="4" name="TextBox 3">
            <a:extLst>
              <a:ext uri="{FF2B5EF4-FFF2-40B4-BE49-F238E27FC236}">
                <a16:creationId xmlns:a16="http://schemas.microsoft.com/office/drawing/2014/main" id="{464646CD-6B63-3BE9-F7C5-7B6B8B9EE616}"/>
              </a:ext>
            </a:extLst>
          </p:cNvPr>
          <p:cNvSpPr txBox="1"/>
          <p:nvPr/>
        </p:nvSpPr>
        <p:spPr>
          <a:xfrm>
            <a:off x="654832" y="1784229"/>
            <a:ext cx="6355087" cy="2862322"/>
          </a:xfrm>
          <a:prstGeom prst="rect">
            <a:avLst/>
          </a:prstGeom>
          <a:noFill/>
        </p:spPr>
        <p:txBody>
          <a:bodyPr wrap="square" rtlCol="0">
            <a:spAutoFit/>
          </a:bodyPr>
          <a:lstStyle/>
          <a:p>
            <a:pPr algn="ctr"/>
            <a:r>
              <a:rPr lang="en-US" b="1" dirty="0"/>
              <a:t>Why GNN?</a:t>
            </a:r>
          </a:p>
          <a:p>
            <a:pPr marL="285750" indent="-285750" algn="just">
              <a:buFont typeface="Arial" panose="020B0604020202020204" pitchFamily="34" charset="0"/>
              <a:buChar char="•"/>
            </a:pPr>
            <a:r>
              <a:rPr lang="en-US" dirty="0"/>
              <a:t>City data (e.g., road networks) is very naturally represented as a graph</a:t>
            </a:r>
          </a:p>
          <a:p>
            <a:pPr marL="285750" indent="-285750" algn="just">
              <a:buFont typeface="Arial" panose="020B0604020202020204" pitchFamily="34" charset="0"/>
              <a:buChar char="•"/>
            </a:pPr>
            <a:r>
              <a:rPr lang="en-US" dirty="0"/>
              <a:t>Graph Neural Networks are a novel approach seeing a lot of success – notably on city data: </a:t>
            </a:r>
            <a:r>
              <a:rPr lang="en-GB" dirty="0">
                <a:hlinkClick r:id="rId2"/>
              </a:rPr>
              <a:t>ETA Prediction with Graph Neural Networks in Google Maps </a:t>
            </a:r>
            <a:endParaRPr lang="en-GB" dirty="0"/>
          </a:p>
          <a:p>
            <a:pPr marL="285750" indent="-285750" algn="just">
              <a:buFont typeface="Arial" panose="020B0604020202020204" pitchFamily="34" charset="0"/>
              <a:buChar char="•"/>
            </a:pPr>
            <a:r>
              <a:rPr lang="en-US" dirty="0"/>
              <a:t>GNNs have outperformed previous CNN-based approaches to long-distance pollution forecasting: </a:t>
            </a:r>
            <a:r>
              <a:rPr lang="en-GB" dirty="0">
                <a:hlinkClick r:id="rId3"/>
              </a:rPr>
              <a:t>Group-Aware Graph Neural Network for Nationwide City Air Quality Forecasting (arxiv.org)</a:t>
            </a:r>
            <a:endParaRPr lang="en-US" dirty="0"/>
          </a:p>
          <a:p>
            <a:pPr marL="285750" indent="-285750" algn="just">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805A8CB4-9016-6F0B-C6C0-68C5CE5A1E41}"/>
              </a:ext>
            </a:extLst>
          </p:cNvPr>
          <p:cNvSpPr txBox="1"/>
          <p:nvPr/>
        </p:nvSpPr>
        <p:spPr>
          <a:xfrm>
            <a:off x="654832" y="4472359"/>
            <a:ext cx="6355087" cy="2308324"/>
          </a:xfrm>
          <a:prstGeom prst="rect">
            <a:avLst/>
          </a:prstGeom>
          <a:noFill/>
        </p:spPr>
        <p:txBody>
          <a:bodyPr wrap="square" rtlCol="0">
            <a:spAutoFit/>
          </a:bodyPr>
          <a:lstStyle/>
          <a:p>
            <a:pPr algn="ctr"/>
            <a:r>
              <a:rPr lang="en-US" b="1" dirty="0"/>
              <a:t>What is novel about this project?</a:t>
            </a:r>
          </a:p>
          <a:p>
            <a:pPr marL="285750" indent="-285750" algn="just">
              <a:buFont typeface="Arial" panose="020B0604020202020204" pitchFamily="34" charset="0"/>
              <a:buChar char="•"/>
            </a:pPr>
            <a:r>
              <a:rPr lang="en-US" dirty="0"/>
              <a:t>No one has used GNNs to perform pollution forecasting at such small distances and high resolutions.</a:t>
            </a:r>
          </a:p>
          <a:p>
            <a:pPr marL="285750" indent="-285750" algn="just">
              <a:buFont typeface="Arial" panose="020B0604020202020204" pitchFamily="34" charset="0"/>
              <a:buChar char="•"/>
            </a:pPr>
            <a:r>
              <a:rPr lang="en-US" dirty="0"/>
              <a:t>No one has given a convincing method of evaluating the performance of a forecasting GNN in a semi-supervised setting – especially where the unlabeled to labeled ratio is very large e.g., 1000 to 1. </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E2CED02A-C011-1D3A-97D1-420433575B46}"/>
              </a:ext>
            </a:extLst>
          </p:cNvPr>
          <p:cNvPicPr>
            <a:picLocks noChangeAspect="1"/>
          </p:cNvPicPr>
          <p:nvPr/>
        </p:nvPicPr>
        <p:blipFill>
          <a:blip r:embed="rId4"/>
          <a:stretch>
            <a:fillRect/>
          </a:stretch>
        </p:blipFill>
        <p:spPr>
          <a:xfrm>
            <a:off x="7379215" y="585216"/>
            <a:ext cx="4004582" cy="3264829"/>
          </a:xfrm>
          <a:prstGeom prst="rect">
            <a:avLst/>
          </a:prstGeom>
        </p:spPr>
      </p:pic>
      <p:sp>
        <p:nvSpPr>
          <p:cNvPr id="7" name="TextBox 6">
            <a:extLst>
              <a:ext uri="{FF2B5EF4-FFF2-40B4-BE49-F238E27FC236}">
                <a16:creationId xmlns:a16="http://schemas.microsoft.com/office/drawing/2014/main" id="{CFCA38FE-54A1-7620-91EC-AF03EC7DB5AD}"/>
              </a:ext>
            </a:extLst>
          </p:cNvPr>
          <p:cNvSpPr txBox="1"/>
          <p:nvPr/>
        </p:nvSpPr>
        <p:spPr>
          <a:xfrm>
            <a:off x="7379215" y="3850045"/>
            <a:ext cx="4004582" cy="307777"/>
          </a:xfrm>
          <a:prstGeom prst="rect">
            <a:avLst/>
          </a:prstGeom>
          <a:noFill/>
        </p:spPr>
        <p:txBody>
          <a:bodyPr wrap="square" rtlCol="0">
            <a:spAutoFit/>
          </a:bodyPr>
          <a:lstStyle/>
          <a:p>
            <a:r>
              <a:rPr lang="en-US" sz="1400" dirty="0"/>
              <a:t>Pollution in London tightly follows the road network. </a:t>
            </a:r>
          </a:p>
        </p:txBody>
      </p:sp>
      <p:sp>
        <p:nvSpPr>
          <p:cNvPr id="8" name="TextBox 7">
            <a:extLst>
              <a:ext uri="{FF2B5EF4-FFF2-40B4-BE49-F238E27FC236}">
                <a16:creationId xmlns:a16="http://schemas.microsoft.com/office/drawing/2014/main" id="{5D5C4765-9D94-78FF-96BF-BA1FE79236C7}"/>
              </a:ext>
            </a:extLst>
          </p:cNvPr>
          <p:cNvSpPr txBox="1"/>
          <p:nvPr/>
        </p:nvSpPr>
        <p:spPr>
          <a:xfrm>
            <a:off x="7206013" y="6187558"/>
            <a:ext cx="4569261" cy="307777"/>
          </a:xfrm>
          <a:prstGeom prst="rect">
            <a:avLst/>
          </a:prstGeom>
          <a:noFill/>
        </p:spPr>
        <p:txBody>
          <a:bodyPr wrap="square" rtlCol="0">
            <a:spAutoFit/>
          </a:bodyPr>
          <a:lstStyle/>
          <a:p>
            <a:r>
              <a:rPr lang="en-US" sz="1400" dirty="0"/>
              <a:t>Semi-supervised tasks do not have fewer labels than nodes. </a:t>
            </a:r>
          </a:p>
        </p:txBody>
      </p:sp>
      <p:pic>
        <p:nvPicPr>
          <p:cNvPr id="9" name="Picture 8">
            <a:extLst>
              <a:ext uri="{FF2B5EF4-FFF2-40B4-BE49-F238E27FC236}">
                <a16:creationId xmlns:a16="http://schemas.microsoft.com/office/drawing/2014/main" id="{A6F5BC1C-3B13-E214-7FF2-1C2CC7E62561}"/>
              </a:ext>
            </a:extLst>
          </p:cNvPr>
          <p:cNvPicPr>
            <a:picLocks noChangeAspect="1"/>
          </p:cNvPicPr>
          <p:nvPr/>
        </p:nvPicPr>
        <p:blipFill>
          <a:blip r:embed="rId5"/>
          <a:stretch>
            <a:fillRect/>
          </a:stretch>
        </p:blipFill>
        <p:spPr>
          <a:xfrm>
            <a:off x="7379214" y="4230296"/>
            <a:ext cx="4004583" cy="1957262"/>
          </a:xfrm>
          <a:prstGeom prst="rect">
            <a:avLst/>
          </a:prstGeom>
        </p:spPr>
      </p:pic>
    </p:spTree>
    <p:extLst>
      <p:ext uri="{BB962C8B-B14F-4D97-AF65-F5344CB8AC3E}">
        <p14:creationId xmlns:p14="http://schemas.microsoft.com/office/powerpoint/2010/main" val="167910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E2D1-4E50-0FD0-7A88-7B1A136059C3}"/>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20066BFB-91B8-87E2-C159-EC44475D4F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96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294C-EEBC-7BEB-1DF4-4DC11BE751E3}"/>
              </a:ext>
            </a:extLst>
          </p:cNvPr>
          <p:cNvSpPr>
            <a:spLocks noGrp="1"/>
          </p:cNvSpPr>
          <p:nvPr>
            <p:ph type="title"/>
          </p:nvPr>
        </p:nvSpPr>
        <p:spPr/>
        <p:txBody>
          <a:bodyPr/>
          <a:lstStyle/>
          <a:p>
            <a:r>
              <a:rPr lang="en-US" dirty="0"/>
              <a:t>PM 2.5: </a:t>
            </a:r>
            <a:r>
              <a:rPr lang="en-US" b="1" dirty="0"/>
              <a:t>DAPHNE </a:t>
            </a:r>
            <a:r>
              <a:rPr lang="en-US" dirty="0"/>
              <a:t>dataset</a:t>
            </a:r>
            <a:endParaRPr lang="en-US" b="1" dirty="0"/>
          </a:p>
        </p:txBody>
      </p:sp>
      <p:sp>
        <p:nvSpPr>
          <p:cNvPr id="4" name="TextBox 3">
            <a:extLst>
              <a:ext uri="{FF2B5EF4-FFF2-40B4-BE49-F238E27FC236}">
                <a16:creationId xmlns:a16="http://schemas.microsoft.com/office/drawing/2014/main" id="{B6F8DE4D-3F75-16B5-8EA7-6D2C2D81AF26}"/>
              </a:ext>
            </a:extLst>
          </p:cNvPr>
          <p:cNvSpPr txBox="1"/>
          <p:nvPr/>
        </p:nvSpPr>
        <p:spPr>
          <a:xfrm>
            <a:off x="650240" y="2084832"/>
            <a:ext cx="4592320" cy="2585323"/>
          </a:xfrm>
          <a:prstGeom prst="rect">
            <a:avLst/>
          </a:prstGeom>
          <a:noFill/>
        </p:spPr>
        <p:txBody>
          <a:bodyPr wrap="square" rtlCol="0">
            <a:spAutoFit/>
          </a:bodyPr>
          <a:lstStyle/>
          <a:p>
            <a:r>
              <a:rPr lang="en-US" b="1" dirty="0"/>
              <a:t>Dataset overview</a:t>
            </a:r>
          </a:p>
          <a:p>
            <a:pPr marL="285750" indent="-285750">
              <a:buFont typeface="Arial" panose="020B0604020202020204" pitchFamily="34" charset="0"/>
              <a:buChar char="•"/>
            </a:pPr>
            <a:r>
              <a:rPr lang="en-US" dirty="0"/>
              <a:t>Geolocated PM 2.5 measurements in New Delhi</a:t>
            </a:r>
          </a:p>
          <a:p>
            <a:pPr marL="285750" indent="-285750">
              <a:buFont typeface="Arial" panose="020B0604020202020204" pitchFamily="34" charset="0"/>
              <a:buChar char="•"/>
            </a:pPr>
            <a:r>
              <a:rPr lang="en-US" dirty="0"/>
              <a:t>Data collected via AirSpeck sensors from 137 subjects </a:t>
            </a:r>
          </a:p>
          <a:p>
            <a:pPr marL="285750" indent="-285750">
              <a:buFont typeface="Arial" panose="020B0604020202020204" pitchFamily="34" charset="0"/>
              <a:buChar char="•"/>
            </a:pPr>
            <a:r>
              <a:rPr lang="en-US" dirty="0"/>
              <a:t>757950 data points between August 8</a:t>
            </a:r>
            <a:r>
              <a:rPr lang="en-US" baseline="30000" dirty="0"/>
              <a:t>th</a:t>
            </a:r>
            <a:r>
              <a:rPr lang="en-US" dirty="0"/>
              <a:t> 2018 and February 1</a:t>
            </a:r>
            <a:r>
              <a:rPr lang="en-US" baseline="30000" dirty="0"/>
              <a:t>st</a:t>
            </a:r>
            <a:r>
              <a:rPr lang="en-US" dirty="0"/>
              <a:t> 2020</a:t>
            </a:r>
          </a:p>
          <a:p>
            <a:pPr marL="285750" indent="-285750">
              <a:buFont typeface="Arial" panose="020B0604020202020204" pitchFamily="34" charset="0"/>
              <a:buChar char="•"/>
            </a:pPr>
            <a:r>
              <a:rPr lang="en-US" dirty="0"/>
              <a:t>Download from Datasync </a:t>
            </a:r>
          </a:p>
          <a:p>
            <a:pPr marL="285750" indent="-285750">
              <a:buFont typeface="Arial" panose="020B0604020202020204" pitchFamily="34" charset="0"/>
              <a:buChar char="•"/>
            </a:pPr>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5B36704E-D1D7-17B8-5892-0F9B73D05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440"/>
            <a:ext cx="10988040" cy="10988040"/>
          </a:xfrm>
          <a:prstGeom prst="rect">
            <a:avLst/>
          </a:prstGeom>
        </p:spPr>
      </p:pic>
      <p:sp>
        <p:nvSpPr>
          <p:cNvPr id="8" name="TextBox 7">
            <a:extLst>
              <a:ext uri="{FF2B5EF4-FFF2-40B4-BE49-F238E27FC236}">
                <a16:creationId xmlns:a16="http://schemas.microsoft.com/office/drawing/2014/main" id="{7F27227A-2D42-6F7C-91BB-2ED3B8AD83B2}"/>
              </a:ext>
            </a:extLst>
          </p:cNvPr>
          <p:cNvSpPr txBox="1"/>
          <p:nvPr/>
        </p:nvSpPr>
        <p:spPr>
          <a:xfrm>
            <a:off x="6893560" y="2084832"/>
            <a:ext cx="3850640" cy="2031325"/>
          </a:xfrm>
          <a:prstGeom prst="rect">
            <a:avLst/>
          </a:prstGeom>
          <a:noFill/>
        </p:spPr>
        <p:txBody>
          <a:bodyPr wrap="square" rtlCol="0">
            <a:spAutoFit/>
          </a:bodyPr>
          <a:lstStyle/>
          <a:p>
            <a:r>
              <a:rPr lang="en-US" b="1" dirty="0"/>
              <a:t>Unique characteristics</a:t>
            </a:r>
          </a:p>
          <a:p>
            <a:pPr marL="285750" indent="-285750">
              <a:buFont typeface="Arial" panose="020B0604020202020204" pitchFamily="34" charset="0"/>
              <a:buChar char="•"/>
            </a:pPr>
            <a:r>
              <a:rPr lang="en-US" dirty="0"/>
              <a:t>Very high sampling frequency – 1 minute</a:t>
            </a:r>
          </a:p>
          <a:p>
            <a:pPr marL="285750" indent="-285750">
              <a:buFont typeface="Arial" panose="020B0604020202020204" pitchFamily="34" charset="0"/>
              <a:buChar char="•"/>
            </a:pPr>
            <a:r>
              <a:rPr lang="en-US" dirty="0"/>
              <a:t>Highly variable GPS positions – coordinates follow routes of 137 patients </a:t>
            </a:r>
          </a:p>
          <a:p>
            <a:pPr marL="285750" indent="-285750">
              <a:buFont typeface="Arial" panose="020B0604020202020204" pitchFamily="34" charset="0"/>
              <a:buChar char="•"/>
            </a:pPr>
            <a:r>
              <a:rPr lang="en-US" dirty="0"/>
              <a:t>Frequent periods with missing data </a:t>
            </a:r>
          </a:p>
        </p:txBody>
      </p:sp>
      <p:sp>
        <p:nvSpPr>
          <p:cNvPr id="9" name="TextBox 8">
            <a:extLst>
              <a:ext uri="{FF2B5EF4-FFF2-40B4-BE49-F238E27FC236}">
                <a16:creationId xmlns:a16="http://schemas.microsoft.com/office/drawing/2014/main" id="{2ACDFE5B-54F1-47CE-4893-81D9474963AD}"/>
              </a:ext>
            </a:extLst>
          </p:cNvPr>
          <p:cNvSpPr txBox="1"/>
          <p:nvPr/>
        </p:nvSpPr>
        <p:spPr>
          <a:xfrm>
            <a:off x="1371600" y="4403837"/>
            <a:ext cx="9372600" cy="369332"/>
          </a:xfrm>
          <a:prstGeom prst="rect">
            <a:avLst/>
          </a:prstGeom>
          <a:noFill/>
        </p:spPr>
        <p:txBody>
          <a:bodyPr wrap="square" rtlCol="0">
            <a:spAutoFit/>
          </a:bodyPr>
          <a:lstStyle/>
          <a:p>
            <a:pPr algn="ctr"/>
            <a:r>
              <a:rPr lang="en-US" dirty="0"/>
              <a:t>Example journey of the DAP002 patient</a:t>
            </a:r>
          </a:p>
        </p:txBody>
      </p:sp>
    </p:spTree>
    <p:extLst>
      <p:ext uri="{BB962C8B-B14F-4D97-AF65-F5344CB8AC3E}">
        <p14:creationId xmlns:p14="http://schemas.microsoft.com/office/powerpoint/2010/main" val="334286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294C-EEBC-7BEB-1DF4-4DC11BE751E3}"/>
              </a:ext>
            </a:extLst>
          </p:cNvPr>
          <p:cNvSpPr>
            <a:spLocks noGrp="1"/>
          </p:cNvSpPr>
          <p:nvPr>
            <p:ph type="title"/>
          </p:nvPr>
        </p:nvSpPr>
        <p:spPr>
          <a:xfrm>
            <a:off x="961644" y="585216"/>
            <a:ext cx="9720072" cy="1499616"/>
          </a:xfrm>
        </p:spPr>
        <p:txBody>
          <a:bodyPr/>
          <a:lstStyle/>
          <a:p>
            <a:r>
              <a:rPr lang="en-US" dirty="0"/>
              <a:t>PM 2.5: </a:t>
            </a:r>
            <a:r>
              <a:rPr lang="en-US" b="1" dirty="0"/>
              <a:t>CPCB </a:t>
            </a:r>
            <a:r>
              <a:rPr lang="en-US" dirty="0"/>
              <a:t>dataset</a:t>
            </a:r>
            <a:endParaRPr lang="en-US" b="1" dirty="0"/>
          </a:p>
        </p:txBody>
      </p:sp>
      <p:sp>
        <p:nvSpPr>
          <p:cNvPr id="4" name="TextBox 3">
            <a:extLst>
              <a:ext uri="{FF2B5EF4-FFF2-40B4-BE49-F238E27FC236}">
                <a16:creationId xmlns:a16="http://schemas.microsoft.com/office/drawing/2014/main" id="{B6F8DE4D-3F75-16B5-8EA7-6D2C2D81AF26}"/>
              </a:ext>
            </a:extLst>
          </p:cNvPr>
          <p:cNvSpPr txBox="1"/>
          <p:nvPr/>
        </p:nvSpPr>
        <p:spPr>
          <a:xfrm>
            <a:off x="650240" y="2084832"/>
            <a:ext cx="4592320" cy="2308324"/>
          </a:xfrm>
          <a:prstGeom prst="rect">
            <a:avLst/>
          </a:prstGeom>
          <a:noFill/>
        </p:spPr>
        <p:txBody>
          <a:bodyPr wrap="square" rtlCol="0">
            <a:spAutoFit/>
          </a:bodyPr>
          <a:lstStyle/>
          <a:p>
            <a:r>
              <a:rPr lang="en-US" b="1" dirty="0"/>
              <a:t>Dataset overview</a:t>
            </a:r>
          </a:p>
          <a:p>
            <a:pPr marL="285750" indent="-285750">
              <a:buFont typeface="Arial" panose="020B0604020202020204" pitchFamily="34" charset="0"/>
              <a:buChar char="•"/>
            </a:pPr>
            <a:r>
              <a:rPr lang="en-US" dirty="0"/>
              <a:t>Geolocated PM 2.5 measurements in New Delhi</a:t>
            </a:r>
          </a:p>
          <a:p>
            <a:pPr marL="285750" indent="-285750">
              <a:buFont typeface="Arial" panose="020B0604020202020204" pitchFamily="34" charset="0"/>
              <a:buChar char="•"/>
            </a:pPr>
            <a:r>
              <a:rPr lang="en-US" dirty="0"/>
              <a:t>Data collected by 32 CPCB stations</a:t>
            </a:r>
          </a:p>
          <a:p>
            <a:pPr marL="285750" indent="-285750">
              <a:buFont typeface="Arial" panose="020B0604020202020204" pitchFamily="34" charset="0"/>
              <a:buChar char="•"/>
            </a:pPr>
            <a:r>
              <a:rPr lang="en-US" dirty="0"/>
              <a:t>973264 data points between January 1</a:t>
            </a:r>
            <a:r>
              <a:rPr lang="en-US" baseline="30000" dirty="0"/>
              <a:t>st</a:t>
            </a:r>
            <a:r>
              <a:rPr lang="en-US" dirty="0"/>
              <a:t> 2019 and January 31</a:t>
            </a:r>
            <a:r>
              <a:rPr lang="en-US" baseline="30000" dirty="0"/>
              <a:t>st</a:t>
            </a:r>
            <a:r>
              <a:rPr lang="en-US" dirty="0"/>
              <a:t> 2020</a:t>
            </a:r>
          </a:p>
          <a:p>
            <a:pPr marL="285750" indent="-285750">
              <a:buFont typeface="Arial" panose="020B0604020202020204" pitchFamily="34" charset="0"/>
              <a:buChar char="•"/>
            </a:pPr>
            <a:r>
              <a:rPr lang="en-US" dirty="0"/>
              <a:t>Download from Datasync </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7F27227A-2D42-6F7C-91BB-2ED3B8AD83B2}"/>
              </a:ext>
            </a:extLst>
          </p:cNvPr>
          <p:cNvSpPr txBox="1"/>
          <p:nvPr/>
        </p:nvSpPr>
        <p:spPr>
          <a:xfrm>
            <a:off x="650240" y="4393156"/>
            <a:ext cx="4592320" cy="1754326"/>
          </a:xfrm>
          <a:prstGeom prst="rect">
            <a:avLst/>
          </a:prstGeom>
          <a:noFill/>
        </p:spPr>
        <p:txBody>
          <a:bodyPr wrap="square" rtlCol="0">
            <a:spAutoFit/>
          </a:bodyPr>
          <a:lstStyle/>
          <a:p>
            <a:r>
              <a:rPr lang="en-US" b="1" dirty="0"/>
              <a:t>Unique characteristics</a:t>
            </a:r>
          </a:p>
          <a:p>
            <a:pPr marL="285750" indent="-285750">
              <a:buFont typeface="Arial" panose="020B0604020202020204" pitchFamily="34" charset="0"/>
              <a:buChar char="•"/>
            </a:pPr>
            <a:r>
              <a:rPr lang="en-US" dirty="0"/>
              <a:t>Medium sampling frequency – 15 minutes</a:t>
            </a:r>
          </a:p>
          <a:p>
            <a:pPr marL="285750" indent="-285750">
              <a:buFont typeface="Arial" panose="020B0604020202020204" pitchFamily="34" charset="0"/>
              <a:buChar char="•"/>
            </a:pPr>
            <a:r>
              <a:rPr lang="en-US" dirty="0"/>
              <a:t>Constant GPS positions – coordinates of stations do not change except when one is decommissioned or a new one is set up</a:t>
            </a:r>
          </a:p>
          <a:p>
            <a:pPr marL="285750" indent="-285750">
              <a:buFont typeface="Arial" panose="020B0604020202020204" pitchFamily="34" charset="0"/>
              <a:buChar char="•"/>
            </a:pPr>
            <a:r>
              <a:rPr lang="en-US" dirty="0"/>
              <a:t>Reliable data with few missing values</a:t>
            </a:r>
          </a:p>
        </p:txBody>
      </p:sp>
      <p:pic>
        <p:nvPicPr>
          <p:cNvPr id="13" name="Picture 12" descr="A picture containing text, military&#10;&#10;Description automatically generated">
            <a:extLst>
              <a:ext uri="{FF2B5EF4-FFF2-40B4-BE49-F238E27FC236}">
                <a16:creationId xmlns:a16="http://schemas.microsoft.com/office/drawing/2014/main" id="{60C018F6-9233-6794-2DDE-6127B2B36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64" y="203200"/>
            <a:ext cx="6858000" cy="6858000"/>
          </a:xfrm>
          <a:prstGeom prst="rect">
            <a:avLst/>
          </a:prstGeom>
        </p:spPr>
      </p:pic>
      <p:pic>
        <p:nvPicPr>
          <p:cNvPr id="14" name="Picture 2" descr="CPCB Recruitment | CPCB Job Openings | CPCB Recruitment 2022 - Apply Latest  Job Openings on 13-06-2022">
            <a:extLst>
              <a:ext uri="{FF2B5EF4-FFF2-40B4-BE49-F238E27FC236}">
                <a16:creationId xmlns:a16="http://schemas.microsoft.com/office/drawing/2014/main" id="{49588BA4-456A-6E47-F7F3-C51F8F5ED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4560" y="1061212"/>
            <a:ext cx="1900711"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695A17C-0F20-F004-D11B-D5F5680D7450}"/>
              </a:ext>
            </a:extLst>
          </p:cNvPr>
          <p:cNvSpPr txBox="1"/>
          <p:nvPr/>
        </p:nvSpPr>
        <p:spPr>
          <a:xfrm>
            <a:off x="6360160" y="6228572"/>
            <a:ext cx="5273831" cy="369332"/>
          </a:xfrm>
          <a:prstGeom prst="rect">
            <a:avLst/>
          </a:prstGeom>
          <a:noFill/>
        </p:spPr>
        <p:txBody>
          <a:bodyPr wrap="square" rtlCol="0">
            <a:spAutoFit/>
          </a:bodyPr>
          <a:lstStyle/>
          <a:p>
            <a:pPr algn="ctr"/>
            <a:r>
              <a:rPr lang="en-US" dirty="0"/>
              <a:t>Locations of CPCB stations.</a:t>
            </a:r>
          </a:p>
        </p:txBody>
      </p:sp>
    </p:spTree>
    <p:extLst>
      <p:ext uri="{BB962C8B-B14F-4D97-AF65-F5344CB8AC3E}">
        <p14:creationId xmlns:p14="http://schemas.microsoft.com/office/powerpoint/2010/main" val="297680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9D1A-2888-AA0D-52F6-E0B8C6561CBE}"/>
              </a:ext>
            </a:extLst>
          </p:cNvPr>
          <p:cNvSpPr>
            <a:spLocks noGrp="1"/>
          </p:cNvSpPr>
          <p:nvPr>
            <p:ph type="title"/>
          </p:nvPr>
        </p:nvSpPr>
        <p:spPr/>
        <p:txBody>
          <a:bodyPr/>
          <a:lstStyle/>
          <a:p>
            <a:r>
              <a:rPr lang="en-US" dirty="0"/>
              <a:t>WEATHER: </a:t>
            </a:r>
            <a:r>
              <a:rPr lang="en-US" b="1" dirty="0"/>
              <a:t>RP5.RU </a:t>
            </a:r>
            <a:r>
              <a:rPr lang="en-US" dirty="0"/>
              <a:t>dataset </a:t>
            </a:r>
          </a:p>
        </p:txBody>
      </p:sp>
      <p:pic>
        <p:nvPicPr>
          <p:cNvPr id="4" name="Picture 3">
            <a:extLst>
              <a:ext uri="{FF2B5EF4-FFF2-40B4-BE49-F238E27FC236}">
                <a16:creationId xmlns:a16="http://schemas.microsoft.com/office/drawing/2014/main" id="{6B6437BC-5C7D-D396-44BD-DC1C43438D7B}"/>
              </a:ext>
            </a:extLst>
          </p:cNvPr>
          <p:cNvPicPr>
            <a:picLocks noChangeAspect="1"/>
          </p:cNvPicPr>
          <p:nvPr/>
        </p:nvPicPr>
        <p:blipFill>
          <a:blip r:embed="rId2"/>
          <a:stretch>
            <a:fillRect/>
          </a:stretch>
        </p:blipFill>
        <p:spPr>
          <a:xfrm>
            <a:off x="5454124" y="2084832"/>
            <a:ext cx="7992325" cy="5784980"/>
          </a:xfrm>
          <a:prstGeom prst="rect">
            <a:avLst/>
          </a:prstGeom>
        </p:spPr>
      </p:pic>
      <p:sp>
        <p:nvSpPr>
          <p:cNvPr id="5" name="TextBox 4">
            <a:extLst>
              <a:ext uri="{FF2B5EF4-FFF2-40B4-BE49-F238E27FC236}">
                <a16:creationId xmlns:a16="http://schemas.microsoft.com/office/drawing/2014/main" id="{01E5F7D5-2727-35FD-57FD-392923E96054}"/>
              </a:ext>
            </a:extLst>
          </p:cNvPr>
          <p:cNvSpPr txBox="1"/>
          <p:nvPr/>
        </p:nvSpPr>
        <p:spPr>
          <a:xfrm>
            <a:off x="650240" y="2084832"/>
            <a:ext cx="4592320" cy="2585323"/>
          </a:xfrm>
          <a:prstGeom prst="rect">
            <a:avLst/>
          </a:prstGeom>
          <a:noFill/>
        </p:spPr>
        <p:txBody>
          <a:bodyPr wrap="square" rtlCol="0">
            <a:spAutoFit/>
          </a:bodyPr>
          <a:lstStyle/>
          <a:p>
            <a:r>
              <a:rPr lang="en-US" b="1" dirty="0"/>
              <a:t>Dataset overview</a:t>
            </a:r>
          </a:p>
          <a:p>
            <a:pPr marL="285750" indent="-285750">
              <a:buFont typeface="Arial" panose="020B0604020202020204" pitchFamily="34" charset="0"/>
              <a:buChar char="•"/>
            </a:pPr>
            <a:r>
              <a:rPr lang="en-US" dirty="0"/>
              <a:t>Weather measurements at Indira Gandhi Airport</a:t>
            </a:r>
          </a:p>
          <a:p>
            <a:pPr marL="285750" indent="-285750">
              <a:buFont typeface="Arial" panose="020B0604020202020204" pitchFamily="34" charset="0"/>
              <a:buChar char="•"/>
            </a:pPr>
            <a:r>
              <a:rPr lang="en-US" dirty="0"/>
              <a:t>25411 data points between August 8</a:t>
            </a:r>
            <a:r>
              <a:rPr lang="en-US" baseline="30000" dirty="0"/>
              <a:t>th</a:t>
            </a:r>
            <a:r>
              <a:rPr lang="en-US" dirty="0"/>
              <a:t> 2018 and January 31</a:t>
            </a:r>
            <a:r>
              <a:rPr lang="en-US" baseline="30000" dirty="0"/>
              <a:t>st</a:t>
            </a:r>
            <a:r>
              <a:rPr lang="en-US" dirty="0"/>
              <a:t> 2020</a:t>
            </a:r>
          </a:p>
          <a:p>
            <a:pPr marL="285750" indent="-285750">
              <a:buFont typeface="Arial" panose="020B0604020202020204" pitchFamily="34" charset="0"/>
              <a:buChar char="•"/>
            </a:pPr>
            <a:r>
              <a:rPr lang="en-US" dirty="0"/>
              <a:t>Obtained via web scraping from rp5.ru (the website gives you a download option, but is currently nonfunctional)</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1AEC324-544D-066A-62A9-C9139591C5F4}"/>
              </a:ext>
            </a:extLst>
          </p:cNvPr>
          <p:cNvSpPr txBox="1"/>
          <p:nvPr/>
        </p:nvSpPr>
        <p:spPr>
          <a:xfrm>
            <a:off x="650240" y="4393156"/>
            <a:ext cx="4592320" cy="1754326"/>
          </a:xfrm>
          <a:prstGeom prst="rect">
            <a:avLst/>
          </a:prstGeom>
          <a:noFill/>
        </p:spPr>
        <p:txBody>
          <a:bodyPr wrap="square" rtlCol="0">
            <a:spAutoFit/>
          </a:bodyPr>
          <a:lstStyle/>
          <a:p>
            <a:r>
              <a:rPr lang="en-US" b="1" dirty="0"/>
              <a:t>Unique characteristics</a:t>
            </a:r>
          </a:p>
          <a:p>
            <a:pPr marL="285750" indent="-285750">
              <a:buFont typeface="Arial" panose="020B0604020202020204" pitchFamily="34" charset="0"/>
              <a:buChar char="•"/>
            </a:pPr>
            <a:r>
              <a:rPr lang="en-US" dirty="0"/>
              <a:t>Medium-low sampling frequency – 30 minutes</a:t>
            </a:r>
          </a:p>
          <a:p>
            <a:pPr marL="285750" indent="-285750">
              <a:buFont typeface="Arial" panose="020B0604020202020204" pitchFamily="34" charset="0"/>
              <a:buChar char="•"/>
            </a:pPr>
            <a:r>
              <a:rPr lang="en-US" dirty="0"/>
              <a:t>Very reliable data with few missing values</a:t>
            </a:r>
          </a:p>
          <a:p>
            <a:pPr marL="285750" indent="-285750">
              <a:buFont typeface="Arial" panose="020B0604020202020204" pitchFamily="34" charset="0"/>
              <a:buChar char="•"/>
            </a:pPr>
            <a:r>
              <a:rPr lang="en-US" dirty="0"/>
              <a:t>Various weather features: temperature, humidity, wind, wind direction, dewpoint, etc.</a:t>
            </a:r>
          </a:p>
        </p:txBody>
      </p:sp>
    </p:spTree>
    <p:extLst>
      <p:ext uri="{BB962C8B-B14F-4D97-AF65-F5344CB8AC3E}">
        <p14:creationId xmlns:p14="http://schemas.microsoft.com/office/powerpoint/2010/main" val="413008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9D1A-2888-AA0D-52F6-E0B8C6561CBE}"/>
              </a:ext>
            </a:extLst>
          </p:cNvPr>
          <p:cNvSpPr>
            <a:spLocks noGrp="1"/>
          </p:cNvSpPr>
          <p:nvPr>
            <p:ph type="title"/>
          </p:nvPr>
        </p:nvSpPr>
        <p:spPr/>
        <p:txBody>
          <a:bodyPr/>
          <a:lstStyle/>
          <a:p>
            <a:r>
              <a:rPr lang="en-US" dirty="0"/>
              <a:t>CITY TOPOLOGY: </a:t>
            </a:r>
            <a:r>
              <a:rPr lang="en-US" b="1" dirty="0"/>
              <a:t>Open Street MAP </a:t>
            </a:r>
            <a:r>
              <a:rPr lang="en-US" dirty="0"/>
              <a:t>GRAPH</a:t>
            </a:r>
          </a:p>
        </p:txBody>
      </p:sp>
      <p:sp>
        <p:nvSpPr>
          <p:cNvPr id="5" name="TextBox 4">
            <a:extLst>
              <a:ext uri="{FF2B5EF4-FFF2-40B4-BE49-F238E27FC236}">
                <a16:creationId xmlns:a16="http://schemas.microsoft.com/office/drawing/2014/main" id="{01E5F7D5-2727-35FD-57FD-392923E96054}"/>
              </a:ext>
            </a:extLst>
          </p:cNvPr>
          <p:cNvSpPr txBox="1"/>
          <p:nvPr/>
        </p:nvSpPr>
        <p:spPr>
          <a:xfrm>
            <a:off x="650240" y="2084832"/>
            <a:ext cx="4592320" cy="2862322"/>
          </a:xfrm>
          <a:prstGeom prst="rect">
            <a:avLst/>
          </a:prstGeom>
          <a:noFill/>
        </p:spPr>
        <p:txBody>
          <a:bodyPr wrap="square" rtlCol="0">
            <a:spAutoFit/>
          </a:bodyPr>
          <a:lstStyle/>
          <a:p>
            <a:r>
              <a:rPr lang="en-US" b="1" dirty="0"/>
              <a:t>Data overview</a:t>
            </a:r>
          </a:p>
          <a:p>
            <a:pPr marL="285750" indent="-285750">
              <a:buFont typeface="Arial" panose="020B0604020202020204" pitchFamily="34" charset="0"/>
              <a:buChar char="•"/>
            </a:pPr>
            <a:r>
              <a:rPr lang="en-US" dirty="0"/>
              <a:t>Graph of New Delhi, including roads, walkways, subway etc., with geolocated nodes</a:t>
            </a:r>
          </a:p>
          <a:p>
            <a:pPr marL="285750" indent="-285750">
              <a:buFont typeface="Arial" panose="020B0604020202020204" pitchFamily="34" charset="0"/>
              <a:buChar char="•"/>
            </a:pPr>
            <a:r>
              <a:rPr lang="en-US" dirty="0" err="1"/>
              <a:t>MultiDiGraph</a:t>
            </a:r>
            <a:r>
              <a:rPr lang="en-US" dirty="0"/>
              <a:t> instance of the </a:t>
            </a:r>
            <a:r>
              <a:rPr lang="en-US" dirty="0" err="1"/>
              <a:t>Networkx</a:t>
            </a:r>
            <a:r>
              <a:rPr lang="en-US" dirty="0"/>
              <a:t> python library.</a:t>
            </a:r>
          </a:p>
          <a:p>
            <a:pPr marL="285750" indent="-285750">
              <a:buFont typeface="Arial" panose="020B0604020202020204" pitchFamily="34" charset="0"/>
              <a:buChar char="•"/>
            </a:pPr>
            <a:r>
              <a:rPr lang="en-US" dirty="0"/>
              <a:t>Around 180’000 nodes and 500’000 in a graph containing all CPCB stations. </a:t>
            </a:r>
          </a:p>
          <a:p>
            <a:pPr marL="285750" indent="-285750">
              <a:buFont typeface="Arial" panose="020B0604020202020204" pitchFamily="34" charset="0"/>
              <a:buChar char="•"/>
            </a:pPr>
            <a:r>
              <a:rPr lang="en-US" dirty="0"/>
              <a:t>Obtained via the OSMNX python library.</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1AEC324-544D-066A-62A9-C9139591C5F4}"/>
              </a:ext>
            </a:extLst>
          </p:cNvPr>
          <p:cNvSpPr txBox="1"/>
          <p:nvPr/>
        </p:nvSpPr>
        <p:spPr>
          <a:xfrm>
            <a:off x="650240" y="4692444"/>
            <a:ext cx="4592320" cy="1754326"/>
          </a:xfrm>
          <a:prstGeom prst="rect">
            <a:avLst/>
          </a:prstGeom>
          <a:noFill/>
        </p:spPr>
        <p:txBody>
          <a:bodyPr wrap="square" rtlCol="0">
            <a:spAutoFit/>
          </a:bodyPr>
          <a:lstStyle/>
          <a:p>
            <a:r>
              <a:rPr lang="en-US" b="1" dirty="0"/>
              <a:t>Unique characteristics</a:t>
            </a:r>
          </a:p>
          <a:p>
            <a:pPr marL="285750" indent="-285750">
              <a:buFont typeface="Arial" panose="020B0604020202020204" pitchFamily="34" charset="0"/>
              <a:buChar char="•"/>
            </a:pPr>
            <a:r>
              <a:rPr lang="en-US" dirty="0"/>
              <a:t>Various useful edge and node features: edge types ( e.g. highway), number of lanes, junction types, elevation of nodes </a:t>
            </a:r>
          </a:p>
          <a:p>
            <a:pPr marL="285750" indent="-285750">
              <a:buFont typeface="Arial" panose="020B0604020202020204" pitchFamily="34" charset="0"/>
              <a:buChar char="•"/>
            </a:pPr>
            <a:r>
              <a:rPr lang="en-US" dirty="0"/>
              <a:t>Processing a </a:t>
            </a:r>
            <a:r>
              <a:rPr lang="en-US" dirty="0" err="1"/>
              <a:t>Networkx</a:t>
            </a:r>
            <a:r>
              <a:rPr lang="en-US" dirty="0"/>
              <a:t> Graph may be slow – consider converting to GraphTool first</a:t>
            </a:r>
          </a:p>
        </p:txBody>
      </p:sp>
      <p:pic>
        <p:nvPicPr>
          <p:cNvPr id="7" name="Picture 6" descr="A picture containing text&#10;&#10;Description automatically generated">
            <a:extLst>
              <a:ext uri="{FF2B5EF4-FFF2-40B4-BE49-F238E27FC236}">
                <a16:creationId xmlns:a16="http://schemas.microsoft.com/office/drawing/2014/main" id="{3B1ADEAD-D1BC-2E09-611D-F0663AA77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060" y="889000"/>
            <a:ext cx="6304280" cy="6304280"/>
          </a:xfrm>
          <a:prstGeom prst="rect">
            <a:avLst/>
          </a:prstGeom>
        </p:spPr>
      </p:pic>
      <p:sp>
        <p:nvSpPr>
          <p:cNvPr id="8" name="TextBox 7">
            <a:extLst>
              <a:ext uri="{FF2B5EF4-FFF2-40B4-BE49-F238E27FC236}">
                <a16:creationId xmlns:a16="http://schemas.microsoft.com/office/drawing/2014/main" id="{9BF1AB6E-BF83-9E33-B2D8-82C8DB43D51A}"/>
              </a:ext>
            </a:extLst>
          </p:cNvPr>
          <p:cNvSpPr txBox="1"/>
          <p:nvPr/>
        </p:nvSpPr>
        <p:spPr>
          <a:xfrm>
            <a:off x="6461760" y="6446770"/>
            <a:ext cx="4754880" cy="369332"/>
          </a:xfrm>
          <a:prstGeom prst="rect">
            <a:avLst/>
          </a:prstGeom>
          <a:noFill/>
        </p:spPr>
        <p:txBody>
          <a:bodyPr wrap="square" rtlCol="0">
            <a:spAutoFit/>
          </a:bodyPr>
          <a:lstStyle/>
          <a:p>
            <a:pPr algn="ctr"/>
            <a:r>
              <a:rPr lang="en-US" dirty="0"/>
              <a:t>Graph of New Delhi obtained via OSMNX</a:t>
            </a:r>
          </a:p>
        </p:txBody>
      </p:sp>
    </p:spTree>
    <p:extLst>
      <p:ext uri="{BB962C8B-B14F-4D97-AF65-F5344CB8AC3E}">
        <p14:creationId xmlns:p14="http://schemas.microsoft.com/office/powerpoint/2010/main" val="231813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EC76-E2E2-3AD9-84B3-B421F6563AFF}"/>
              </a:ext>
            </a:extLst>
          </p:cNvPr>
          <p:cNvSpPr>
            <a:spLocks noGrp="1"/>
          </p:cNvSpPr>
          <p:nvPr>
            <p:ph type="title"/>
          </p:nvPr>
        </p:nvSpPr>
        <p:spPr/>
        <p:txBody>
          <a:bodyPr/>
          <a:lstStyle/>
          <a:p>
            <a:r>
              <a:rPr lang="en-US" dirty="0"/>
              <a:t>Data Processing</a:t>
            </a:r>
          </a:p>
        </p:txBody>
      </p:sp>
      <p:sp>
        <p:nvSpPr>
          <p:cNvPr id="3" name="Text Placeholder 2">
            <a:extLst>
              <a:ext uri="{FF2B5EF4-FFF2-40B4-BE49-F238E27FC236}">
                <a16:creationId xmlns:a16="http://schemas.microsoft.com/office/drawing/2014/main" id="{A076D139-1162-C847-CFCB-6201358BCA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282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TM02900720[[fn=Integral]]</Template>
  <TotalTime>1446</TotalTime>
  <Words>1949</Words>
  <Application>Microsoft Office PowerPoint</Application>
  <PresentationFormat>Widescreen</PresentationFormat>
  <Paragraphs>164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Lucida Calligraphy</vt:lpstr>
      <vt:lpstr>Tw Cen MT</vt:lpstr>
      <vt:lpstr>Tw Cen MT Condensed</vt:lpstr>
      <vt:lpstr>Wingdings 3</vt:lpstr>
      <vt:lpstr>Integral</vt:lpstr>
      <vt:lpstr>PM 2.5 forecasting in New delhi using Graph Neural Networks</vt:lpstr>
      <vt:lpstr>Problem Statement</vt:lpstr>
      <vt:lpstr>Motivation</vt:lpstr>
      <vt:lpstr>Data collection</vt:lpstr>
      <vt:lpstr>PM 2.5: DAPHNE dataset</vt:lpstr>
      <vt:lpstr>PM 2.5: CPCB dataset</vt:lpstr>
      <vt:lpstr>WEATHER: RP5.RU dataset </vt:lpstr>
      <vt:lpstr>CITY TOPOLOGY: Open Street MAP GRAPH</vt:lpstr>
      <vt:lpstr>Data Processing</vt:lpstr>
      <vt:lpstr>DAPHNE dataset</vt:lpstr>
      <vt:lpstr>CPCB dataset</vt:lpstr>
      <vt:lpstr>Weather dataset</vt:lpstr>
      <vt:lpstr>TIME features engineering</vt:lpstr>
      <vt:lpstr>Alignment of multiple datAsets with custom DATASET class </vt:lpstr>
      <vt:lpstr>PM 2.5 interpolation onto a graph</vt:lpstr>
      <vt:lpstr>Evaluation and learning in semi-supervised setting</vt:lpstr>
      <vt:lpstr>Graph Windows</vt:lpstr>
      <vt:lpstr>(weighted) MSE within radius</vt:lpstr>
      <vt:lpstr>PM 2.5 Forecasting</vt:lpstr>
      <vt:lpstr>GNN(PM 2.5 graph) = PM 2.5 graph</vt:lpstr>
      <vt:lpstr>RNN(Weather, time) = PM 2.5</vt:lpstr>
      <vt:lpstr>Further research and improvements</vt:lpstr>
      <vt:lpstr>Adding time and weather to the GNN</vt:lpstr>
      <vt:lpstr>Heterogeneous graphs and long-distance dependencies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Kacper Wyrwal</dc:creator>
  <cp:lastModifiedBy>Kacper Wyrwal</cp:lastModifiedBy>
  <cp:revision>17</cp:revision>
  <dcterms:created xsi:type="dcterms:W3CDTF">2022-09-08T14:47:01Z</dcterms:created>
  <dcterms:modified xsi:type="dcterms:W3CDTF">2022-09-09T23:20:58Z</dcterms:modified>
</cp:coreProperties>
</file>